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Lst>
  <p:sldSz cx="32399288" cy="3960018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72"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p:scale>
          <a:sx n="30" d="100"/>
          <a:sy n="30" d="100"/>
        </p:scale>
        <p:origin x="1956" y="-2172"/>
      </p:cViewPr>
      <p:guideLst>
        <p:guide orient="horz" pos="12472"/>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51" y="6480867"/>
            <a:ext cx="27539395" cy="13786732"/>
          </a:xfrm>
        </p:spPr>
        <p:txBody>
          <a:bodyPr anchor="b"/>
          <a:lstStyle>
            <a:lvl1pPr algn="ctr">
              <a:defRPr sz="21259"/>
            </a:lvl1pPr>
          </a:lstStyle>
          <a:p>
            <a:r>
              <a:rPr lang="en-US"/>
              <a:t>Click to edit Master title style</a:t>
            </a:r>
            <a:endParaRPr lang="en-US" dirty="0"/>
          </a:p>
        </p:txBody>
      </p:sp>
      <p:sp>
        <p:nvSpPr>
          <p:cNvPr id="3" name="Subtitle 2"/>
          <p:cNvSpPr>
            <a:spLocks noGrp="1"/>
          </p:cNvSpPr>
          <p:nvPr>
            <p:ph type="subTitle" idx="1"/>
          </p:nvPr>
        </p:nvSpPr>
        <p:spPr>
          <a:xfrm>
            <a:off x="4049914" y="20799270"/>
            <a:ext cx="24299467"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5965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90956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108347"/>
            <a:ext cx="6986096" cy="335593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4" y="2108347"/>
            <a:ext cx="20553298" cy="335593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161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68655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61"/>
            <a:ext cx="27944386" cy="16472575"/>
          </a:xfrm>
        </p:spPr>
        <p:txBody>
          <a:bodyPr anchor="b"/>
          <a:lstStyle>
            <a:lvl1pPr>
              <a:defRPr sz="21259"/>
            </a:lvl1pPr>
          </a:lstStyle>
          <a:p>
            <a:r>
              <a:rPr lang="en-US"/>
              <a:t>Click to edit Master title style</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32859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5"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3" y="10541718"/>
            <a:ext cx="13769697" cy="251259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010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4"/>
            <a:ext cx="27944386" cy="765420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9707550"/>
            <a:ext cx="13706416"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4" name="Content Placeholder 3"/>
          <p:cNvSpPr>
            <a:spLocks noGrp="1"/>
          </p:cNvSpPr>
          <p:nvPr>
            <p:ph sz="half" idx="2"/>
          </p:nvPr>
        </p:nvSpPr>
        <p:spPr>
          <a:xfrm>
            <a:off x="2231675" y="14465070"/>
            <a:ext cx="13706416"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3" y="9707550"/>
            <a:ext cx="13773918"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US"/>
              <a:t>Click to edit Master text styles</a:t>
            </a:r>
          </a:p>
        </p:txBody>
      </p:sp>
      <p:sp>
        <p:nvSpPr>
          <p:cNvPr id="6" name="Content Placeholder 5"/>
          <p:cNvSpPr>
            <a:spLocks noGrp="1"/>
          </p:cNvSpPr>
          <p:nvPr>
            <p:ph sz="quarter" idx="4"/>
          </p:nvPr>
        </p:nvSpPr>
        <p:spPr>
          <a:xfrm>
            <a:off x="16402143" y="14465070"/>
            <a:ext cx="13773918" cy="2127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7928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5283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719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Content Placeholder 2"/>
          <p:cNvSpPr>
            <a:spLocks noGrp="1"/>
          </p:cNvSpPr>
          <p:nvPr>
            <p:ph idx="1"/>
          </p:nvPr>
        </p:nvSpPr>
        <p:spPr>
          <a:xfrm>
            <a:off x="13773920" y="5701705"/>
            <a:ext cx="16402139"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4030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4"/>
            <a:ext cx="10449614" cy="9240044"/>
          </a:xfrm>
        </p:spPr>
        <p:txBody>
          <a:bodyPr anchor="b"/>
          <a:lstStyle>
            <a:lvl1pPr>
              <a:defRPr sz="1133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20" y="5701705"/>
            <a:ext cx="16402139"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US"/>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6349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108354"/>
            <a:ext cx="27944386" cy="765420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2" y="10541718"/>
            <a:ext cx="27944386" cy="251259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36703519"/>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CEF384D3-BD68-D045-BB96-14DF123A789F}" type="datetimeFigureOut">
              <a:rPr lang="en-US" smtClean="0"/>
              <a:t>6/16/2026</a:t>
            </a:fld>
            <a:endParaRPr lang="en-US"/>
          </a:p>
        </p:txBody>
      </p:sp>
      <p:sp>
        <p:nvSpPr>
          <p:cNvPr id="5" name="Footer Placeholder 4"/>
          <p:cNvSpPr>
            <a:spLocks noGrp="1"/>
          </p:cNvSpPr>
          <p:nvPr>
            <p:ph type="ftr" sz="quarter" idx="3"/>
          </p:nvPr>
        </p:nvSpPr>
        <p:spPr>
          <a:xfrm>
            <a:off x="10732265" y="36703519"/>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36703519"/>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867155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www.google.ro/maps"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91896" y="6550353"/>
            <a:ext cx="28776842" cy="1938992"/>
          </a:xfrm>
          <a:prstGeom prst="rect">
            <a:avLst/>
          </a:prstGeom>
          <a:noFill/>
        </p:spPr>
        <p:txBody>
          <a:bodyPr wrap="square" rtlCol="0">
            <a:spAutoFit/>
          </a:bodyPr>
          <a:lstStyle/>
          <a:p>
            <a:pPr algn="ctr"/>
            <a:r>
              <a:rPr lang="en-US" sz="6000" b="1" dirty="0" err="1">
                <a:latin typeface="Arial" charset="0"/>
                <a:ea typeface="Arial" charset="0"/>
                <a:cs typeface="Arial" charset="0"/>
              </a:rPr>
              <a:t>Sustenabilitatea</a:t>
            </a:r>
            <a:r>
              <a:rPr lang="en-US" sz="6000" b="1" dirty="0">
                <a:latin typeface="Arial" charset="0"/>
                <a:ea typeface="Arial" charset="0"/>
                <a:cs typeface="Arial" charset="0"/>
              </a:rPr>
              <a:t> </a:t>
            </a:r>
            <a:r>
              <a:rPr lang="en-US" sz="6000" b="1" dirty="0" err="1">
                <a:latin typeface="Arial" charset="0"/>
                <a:ea typeface="Arial" charset="0"/>
                <a:cs typeface="Arial" charset="0"/>
              </a:rPr>
              <a:t>tehnologiilor</a:t>
            </a:r>
            <a:r>
              <a:rPr lang="en-US" sz="6000" b="1" dirty="0">
                <a:latin typeface="Arial" charset="0"/>
                <a:ea typeface="Arial" charset="0"/>
                <a:cs typeface="Arial" charset="0"/>
              </a:rPr>
              <a:t> </a:t>
            </a:r>
            <a:r>
              <a:rPr lang="en-US" sz="6000" b="1" dirty="0" err="1">
                <a:latin typeface="Arial" charset="0"/>
                <a:ea typeface="Arial" charset="0"/>
                <a:cs typeface="Arial" charset="0"/>
              </a:rPr>
              <a:t>aplicate</a:t>
            </a:r>
            <a:r>
              <a:rPr lang="en-US" sz="6000" b="1" dirty="0">
                <a:latin typeface="Arial" charset="0"/>
                <a:ea typeface="Arial" charset="0"/>
                <a:cs typeface="Arial" charset="0"/>
              </a:rPr>
              <a:t> </a:t>
            </a:r>
            <a:r>
              <a:rPr lang="en-US" sz="6000" b="1" dirty="0" err="1">
                <a:latin typeface="Arial" charset="0"/>
                <a:ea typeface="Arial" charset="0"/>
                <a:cs typeface="Arial" charset="0"/>
              </a:rPr>
              <a:t>în</a:t>
            </a:r>
            <a:r>
              <a:rPr lang="en-US" sz="6000" b="1" dirty="0">
                <a:latin typeface="Arial" charset="0"/>
                <a:ea typeface="Arial" charset="0"/>
                <a:cs typeface="Arial" charset="0"/>
              </a:rPr>
              <a:t> </a:t>
            </a:r>
            <a:r>
              <a:rPr lang="en-US" sz="6000" b="1" dirty="0" err="1">
                <a:latin typeface="Arial" charset="0"/>
                <a:ea typeface="Arial" charset="0"/>
                <a:cs typeface="Arial" charset="0"/>
              </a:rPr>
              <a:t>acvacultură</a:t>
            </a:r>
            <a:r>
              <a:rPr lang="en-US" sz="6000" b="1" dirty="0">
                <a:latin typeface="Arial" charset="0"/>
                <a:ea typeface="Arial" charset="0"/>
                <a:cs typeface="Arial" charset="0"/>
              </a:rPr>
              <a:t>. </a:t>
            </a:r>
          </a:p>
          <a:p>
            <a:pPr algn="ctr"/>
            <a:r>
              <a:rPr lang="en-US" sz="6000" b="1" dirty="0" err="1">
                <a:latin typeface="Arial" charset="0"/>
                <a:ea typeface="Arial" charset="0"/>
                <a:cs typeface="Arial" charset="0"/>
              </a:rPr>
              <a:t>Prezent</a:t>
            </a:r>
            <a:r>
              <a:rPr lang="en-US" sz="6000" b="1" dirty="0">
                <a:latin typeface="Arial" charset="0"/>
                <a:ea typeface="Arial" charset="0"/>
                <a:cs typeface="Arial" charset="0"/>
              </a:rPr>
              <a:t> </a:t>
            </a:r>
            <a:r>
              <a:rPr lang="en-US" sz="6000" b="1" dirty="0" err="1">
                <a:latin typeface="Arial" charset="0"/>
                <a:ea typeface="Arial" charset="0"/>
                <a:cs typeface="Arial" charset="0"/>
              </a:rPr>
              <a:t>și</a:t>
            </a:r>
            <a:r>
              <a:rPr lang="en-US" sz="6000" b="1" dirty="0">
                <a:latin typeface="Arial" charset="0"/>
                <a:ea typeface="Arial" charset="0"/>
                <a:cs typeface="Arial" charset="0"/>
              </a:rPr>
              <a:t> </a:t>
            </a:r>
            <a:r>
              <a:rPr lang="en-US" sz="6000" b="1" dirty="0" err="1">
                <a:latin typeface="Arial" charset="0"/>
                <a:ea typeface="Arial" charset="0"/>
                <a:cs typeface="Arial" charset="0"/>
              </a:rPr>
              <a:t>viitor</a:t>
            </a:r>
            <a:r>
              <a:rPr lang="en-US" sz="6000" b="1" dirty="0">
                <a:latin typeface="Arial" charset="0"/>
                <a:ea typeface="Arial" charset="0"/>
                <a:cs typeface="Arial" charset="0"/>
              </a:rPr>
              <a:t> </a:t>
            </a:r>
            <a:r>
              <a:rPr lang="en-US" sz="6000" b="1" dirty="0" err="1">
                <a:latin typeface="Arial" charset="0"/>
                <a:ea typeface="Arial" charset="0"/>
                <a:cs typeface="Arial" charset="0"/>
              </a:rPr>
              <a:t>în</a:t>
            </a:r>
            <a:r>
              <a:rPr lang="en-US" sz="6000" b="1" dirty="0">
                <a:latin typeface="Arial" charset="0"/>
                <a:ea typeface="Arial" charset="0"/>
                <a:cs typeface="Arial" charset="0"/>
              </a:rPr>
              <a:t> </a:t>
            </a:r>
            <a:r>
              <a:rPr lang="en-US" sz="6000" b="1" dirty="0" err="1">
                <a:latin typeface="Arial" charset="0"/>
                <a:ea typeface="Arial" charset="0"/>
                <a:cs typeface="Arial" charset="0"/>
              </a:rPr>
              <a:t>condițiile</a:t>
            </a:r>
            <a:r>
              <a:rPr lang="en-US" sz="6000" b="1" dirty="0">
                <a:latin typeface="Arial" charset="0"/>
                <a:ea typeface="Arial" charset="0"/>
                <a:cs typeface="Arial" charset="0"/>
              </a:rPr>
              <a:t> </a:t>
            </a:r>
            <a:r>
              <a:rPr lang="en-US" sz="6000" b="1" dirty="0" err="1">
                <a:latin typeface="Arial" charset="0"/>
                <a:ea typeface="Arial" charset="0"/>
                <a:cs typeface="Arial" charset="0"/>
              </a:rPr>
              <a:t>schimbărilor</a:t>
            </a:r>
            <a:r>
              <a:rPr lang="en-US" sz="6000" b="1" dirty="0">
                <a:latin typeface="Arial" charset="0"/>
                <a:ea typeface="Arial" charset="0"/>
                <a:cs typeface="Arial" charset="0"/>
              </a:rPr>
              <a:t> </a:t>
            </a:r>
            <a:r>
              <a:rPr lang="en-US" sz="6000" b="1" dirty="0" err="1">
                <a:latin typeface="Arial" charset="0"/>
                <a:ea typeface="Arial" charset="0"/>
                <a:cs typeface="Arial" charset="0"/>
              </a:rPr>
              <a:t>climatice</a:t>
            </a:r>
            <a:r>
              <a:rPr lang="en-US" sz="6000" b="1" dirty="0">
                <a:latin typeface="Arial" charset="0"/>
                <a:ea typeface="Arial" charset="0"/>
                <a:cs typeface="Arial" charset="0"/>
              </a:rPr>
              <a:t> </a:t>
            </a:r>
            <a:endParaRPr lang="en-US" sz="6000" b="1" dirty="0">
              <a:solidFill>
                <a:srgbClr val="FF0000"/>
              </a:solidFill>
              <a:latin typeface="Arial" charset="0"/>
              <a:ea typeface="Arial" charset="0"/>
              <a:cs typeface="Arial" charset="0"/>
            </a:endParaRPr>
          </a:p>
        </p:txBody>
      </p:sp>
      <p:sp>
        <p:nvSpPr>
          <p:cNvPr id="19" name="TextBox 18"/>
          <p:cNvSpPr txBox="1"/>
          <p:nvPr/>
        </p:nvSpPr>
        <p:spPr>
          <a:xfrm>
            <a:off x="1771853" y="8814834"/>
            <a:ext cx="28359197" cy="3744615"/>
          </a:xfrm>
          <a:prstGeom prst="rect">
            <a:avLst/>
          </a:prstGeom>
          <a:noFill/>
        </p:spPr>
        <p:txBody>
          <a:bodyPr wrap="square" rtlCol="0">
            <a:spAutoFit/>
          </a:bodyPr>
          <a:lstStyle/>
          <a:p>
            <a:pPr algn="r"/>
            <a:r>
              <a:rPr lang="en-US" sz="3600" b="1" dirty="0">
                <a:latin typeface="Arial" charset="0"/>
                <a:ea typeface="Arial" charset="0"/>
                <a:cs typeface="Arial" charset="0"/>
              </a:rPr>
              <a:t>NISTOR Veta</a:t>
            </a:r>
            <a:r>
              <a:rPr kumimoji="0" lang="ro-RO" altLang="en-US" sz="32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1</a:t>
            </a:r>
            <a:r>
              <a:rPr lang="en-US" sz="3600" b="1" dirty="0">
                <a:latin typeface="Arial" charset="0"/>
                <a:ea typeface="Arial" charset="0"/>
                <a:cs typeface="Arial" charset="0"/>
              </a:rPr>
              <a:t>, SÎRBU Elena</a:t>
            </a:r>
            <a:r>
              <a:rPr kumimoji="0" lang="ro-RO" altLang="en-US" sz="32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1</a:t>
            </a:r>
            <a:r>
              <a:rPr lang="en-US" sz="3600" b="1" dirty="0">
                <a:latin typeface="Arial" charset="0"/>
                <a:ea typeface="Arial" charset="0"/>
                <a:cs typeface="Arial" charset="0"/>
              </a:rPr>
              <a:t>, DIMA </a:t>
            </a:r>
            <a:r>
              <a:rPr lang="en-US" sz="3600" b="1" dirty="0" err="1">
                <a:latin typeface="Arial" charset="0"/>
                <a:ea typeface="Arial" charset="0"/>
                <a:cs typeface="Arial" charset="0"/>
              </a:rPr>
              <a:t>Floricel</a:t>
            </a:r>
            <a:r>
              <a:rPr lang="en-US" sz="3600" b="1" dirty="0">
                <a:latin typeface="Arial" charset="0"/>
                <a:ea typeface="Arial" charset="0"/>
                <a:cs typeface="Arial" charset="0"/>
              </a:rPr>
              <a:t> Maricel</a:t>
            </a:r>
            <a:r>
              <a:rPr kumimoji="0" lang="ro-RO" altLang="en-US" sz="32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1,2</a:t>
            </a:r>
            <a:r>
              <a:rPr lang="en-US" sz="3600" b="1" dirty="0">
                <a:latin typeface="Arial" charset="0"/>
                <a:ea typeface="Arial" charset="0"/>
                <a:cs typeface="Arial" charset="0"/>
              </a:rPr>
              <a:t>, TENCIU Magdalena</a:t>
            </a:r>
            <a:r>
              <a:rPr kumimoji="0" lang="ro-RO" altLang="en-US" sz="32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 1</a:t>
            </a:r>
            <a:r>
              <a:rPr lang="en-US" sz="3600" b="1" dirty="0">
                <a:latin typeface="Arial" charset="0"/>
                <a:ea typeface="Arial" charset="0"/>
                <a:cs typeface="Arial" charset="0"/>
              </a:rPr>
              <a:t>, BEJENARIU Ionica</a:t>
            </a:r>
            <a:r>
              <a:rPr kumimoji="0" lang="ro-RO" altLang="en-US" sz="32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 1</a:t>
            </a:r>
            <a:r>
              <a:rPr lang="en-US" sz="3600" b="1" dirty="0">
                <a:latin typeface="Arial" charset="0"/>
                <a:ea typeface="Arial" charset="0"/>
                <a:cs typeface="Arial" charset="0"/>
              </a:rPr>
              <a:t>, SAVIN Viorica</a:t>
            </a:r>
            <a:r>
              <a:rPr kumimoji="0" lang="ro-RO" altLang="en-US" sz="32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 1</a:t>
            </a:r>
            <a:r>
              <a:rPr lang="en-US" sz="3600" b="1" dirty="0">
                <a:latin typeface="Arial" charset="0"/>
                <a:ea typeface="Arial" charset="0"/>
                <a:cs typeface="Arial" charset="0"/>
              </a:rPr>
              <a:t>, ATHANASOPOULOS Liliana</a:t>
            </a:r>
            <a:r>
              <a:rPr kumimoji="0" lang="ro-RO" altLang="en-US" sz="32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 1</a:t>
            </a:r>
            <a:r>
              <a:rPr lang="en-US" sz="3600" b="1" dirty="0">
                <a:latin typeface="Arial" charset="0"/>
                <a:ea typeface="Arial" charset="0"/>
                <a:cs typeface="Arial" charset="0"/>
              </a:rPr>
              <a:t>, COSTACHE </a:t>
            </a:r>
            <a:r>
              <a:rPr lang="en-US" sz="3600" b="1" dirty="0">
                <a:latin typeface="Arial" panose="020B0604020202020204" pitchFamily="34" charset="0"/>
                <a:ea typeface="Arial" charset="0"/>
                <a:cs typeface="Arial" panose="020B0604020202020204" pitchFamily="34" charset="0"/>
              </a:rPr>
              <a:t>Mioara</a:t>
            </a:r>
            <a:r>
              <a:rPr lang="en-US" sz="3600" b="1" dirty="0">
                <a:latin typeface="Arial" panose="020B0604020202020204" pitchFamily="34" charset="0"/>
                <a:ea typeface="Calibri" panose="020F0502020204030204" pitchFamily="34" charset="0"/>
                <a:cs typeface="Arial" panose="020B0604020202020204" pitchFamily="34" charset="0"/>
              </a:rPr>
              <a:t>³</a:t>
            </a:r>
            <a:endParaRPr lang="ro-RO" sz="3600" b="1" dirty="0">
              <a:latin typeface="Arial" panose="020B0604020202020204" pitchFamily="34" charset="0"/>
              <a:ea typeface="Arial" charset="0"/>
              <a:cs typeface="Arial" panose="020B0604020202020204" pitchFamily="34" charset="0"/>
            </a:endParaRPr>
          </a:p>
          <a:p>
            <a:pPr algn="r"/>
            <a:r>
              <a:rPr kumimoji="0" lang="ro-RO" altLang="en-US" sz="18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1</a:t>
            </a:r>
            <a:r>
              <a:rPr kumimoji="0" lang="ro-RO" altLang="en-US" sz="3200" b="1" i="0" u="none" strike="noStrike" kern="1200" cap="none" spc="0" normalizeH="0" baseline="30000" noProof="0" dirty="0">
                <a:ln>
                  <a:noFill/>
                </a:ln>
                <a:solidFill>
                  <a:prstClr val="black"/>
                </a:solidFill>
                <a:effectLst/>
                <a:uLnTx/>
                <a:uFillTx/>
                <a:latin typeface="Cambria" panose="02040503050406030204" pitchFamily="18" charset="0"/>
                <a:ea typeface="Cambria" panose="02040503050406030204" pitchFamily="18" charset="0"/>
                <a:cs typeface="Cambria" panose="02040503050406030204" pitchFamily="18" charset="0"/>
              </a:rPr>
              <a:t> </a:t>
            </a:r>
            <a:r>
              <a:rPr lang="ro-RO" sz="1800" b="1" i="1" dirty="0">
                <a:latin typeface="Arial" charset="0"/>
                <a:ea typeface="Arial" charset="0"/>
                <a:cs typeface="Arial" charset="0"/>
              </a:rPr>
              <a:t>Institutul de Cercetare - Dezvoltare pentru Ecologie Acvatică, Pescuit și Acvacultură, </a:t>
            </a:r>
          </a:p>
          <a:p>
            <a:pPr algn="r"/>
            <a:r>
              <a:rPr lang="ro-RO" sz="1800" b="1" i="1" dirty="0">
                <a:latin typeface="Arial" charset="0"/>
                <a:ea typeface="Arial" charset="0"/>
                <a:cs typeface="Arial" charset="0"/>
              </a:rPr>
              <a:t>Strada Portului nr. 54, 800201, Galați, Romania</a:t>
            </a:r>
          </a:p>
          <a:p>
            <a:pPr algn="r"/>
            <a:r>
              <a:rPr kumimoji="0" lang="ro-RO" altLang="en-US" sz="1800" b="1" i="0" u="none" strike="noStrike" kern="1200" cap="none" spc="0" normalizeH="0" baseline="3000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2</a:t>
            </a:r>
            <a:r>
              <a:rPr lang="ro-RO" sz="1800" b="1" i="1" dirty="0">
                <a:latin typeface="Arial" charset="0"/>
                <a:ea typeface="Arial" charset="0"/>
                <a:cs typeface="Arial" charset="0"/>
              </a:rPr>
              <a:t>Facultatea de Inginerie și Agronomie din Brăila, Universitatea „Dunărea de Jos” din Galați, </a:t>
            </a:r>
          </a:p>
          <a:p>
            <a:pPr algn="r"/>
            <a:r>
              <a:rPr lang="ro-RO" sz="1800" b="1" i="1" dirty="0">
                <a:latin typeface="Arial" charset="0"/>
                <a:ea typeface="Arial" charset="0"/>
                <a:cs typeface="Arial" charset="0"/>
              </a:rPr>
              <a:t>Calea Călărașilor nr. 29, 810017, Brăila, Romania</a:t>
            </a:r>
          </a:p>
          <a:p>
            <a:pPr algn="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³</a:t>
            </a:r>
            <a:r>
              <a:rPr kumimoji="0" lang="ro-RO"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Stațiunea</a:t>
            </a:r>
            <a:r>
              <a:rPr lang="ro-RO" sz="1800" b="1" i="1" dirty="0">
                <a:latin typeface="Arial" charset="0"/>
                <a:ea typeface="Arial" charset="0"/>
                <a:cs typeface="Arial" charset="0"/>
              </a:rPr>
              <a:t> de Cercetare  Dezvoltare pentru piscicultură Nucet, Str. Principala nr. 549,</a:t>
            </a:r>
          </a:p>
          <a:p>
            <a:pPr algn="r"/>
            <a:r>
              <a:rPr lang="ro-RO" sz="1800" b="1" i="1" dirty="0">
                <a:latin typeface="Arial" charset="0"/>
                <a:ea typeface="Arial" charset="0"/>
                <a:cs typeface="Arial" charset="0"/>
              </a:rPr>
              <a:t> 137335, Nucet, județul Dâmbovița, România</a:t>
            </a:r>
          </a:p>
          <a:p>
            <a:pPr algn="r"/>
            <a:endParaRPr lang="ro-RO" sz="1800" b="1" i="1" dirty="0">
              <a:latin typeface="Arial" charset="0"/>
              <a:ea typeface="Arial" charset="0"/>
              <a:cs typeface="Arial" charset="0"/>
            </a:endParaRPr>
          </a:p>
          <a:p>
            <a:pPr algn="r"/>
            <a:endParaRPr lang="ro-RO" sz="3600" b="1" i="1" dirty="0">
              <a:latin typeface="Arial" charset="0"/>
              <a:ea typeface="Arial" charset="0"/>
              <a:cs typeface="Arial" charset="0"/>
            </a:endParaRPr>
          </a:p>
        </p:txBody>
      </p:sp>
      <p:sp>
        <p:nvSpPr>
          <p:cNvPr id="20" name="TextBox 19"/>
          <p:cNvSpPr txBox="1"/>
          <p:nvPr/>
        </p:nvSpPr>
        <p:spPr>
          <a:xfrm>
            <a:off x="1746653" y="11599451"/>
            <a:ext cx="28922085" cy="2677656"/>
          </a:xfrm>
          <a:prstGeom prst="rect">
            <a:avLst/>
          </a:prstGeom>
          <a:noFill/>
        </p:spPr>
        <p:txBody>
          <a:bodyPr wrap="square" rtlCol="0">
            <a:spAutoFit/>
          </a:bodyPr>
          <a:lstStyle/>
          <a:p>
            <a:r>
              <a:rPr lang="ro-RO" sz="4000" b="1" dirty="0">
                <a:latin typeface="Arial" charset="0"/>
                <a:ea typeface="Arial" charset="0"/>
                <a:cs typeface="Arial" charset="0"/>
              </a:rPr>
              <a:t>INTRODUCERE</a:t>
            </a:r>
          </a:p>
          <a:p>
            <a:pPr algn="just"/>
            <a:r>
              <a:rPr lang="ro-RO" sz="3200" b="1" dirty="0">
                <a:latin typeface="Arial" charset="0"/>
                <a:ea typeface="Arial" charset="0"/>
                <a:cs typeface="Arial" charset="0"/>
              </a:rPr>
              <a:t>        Schimbările climatice afectează ecosistemele acvatice local și global, influențând funcțiile fiziologice ale organismelor, precum nutriția, reproducerea și locomoția, modificând productivitatea, structura și compoziția acestora. Studiul analizează influența acestor schimbări climatice asupra producției piscicole și sustenabilitatea tehnologiilor din acvacultură, folosind ca studiu de caz ferma piscicolă a Laboratorului Experimental de Cercetări </a:t>
            </a:r>
            <a:r>
              <a:rPr lang="ro-RO" sz="3200" b="1" dirty="0" err="1">
                <a:latin typeface="Arial" charset="0"/>
                <a:ea typeface="Arial" charset="0"/>
                <a:cs typeface="Arial" charset="0"/>
              </a:rPr>
              <a:t>Agro</a:t>
            </a:r>
            <a:r>
              <a:rPr lang="ro-RO" sz="3200" b="1" dirty="0">
                <a:latin typeface="Arial" charset="0"/>
                <a:ea typeface="Arial" charset="0"/>
                <a:cs typeface="Arial" charset="0"/>
              </a:rPr>
              <a:t>-Piscicole Brateș din cadrul I.C.D.E.A.P.A. Galați.</a:t>
            </a:r>
          </a:p>
        </p:txBody>
      </p:sp>
      <p:sp>
        <p:nvSpPr>
          <p:cNvPr id="21" name="TextBox 20"/>
          <p:cNvSpPr txBox="1"/>
          <p:nvPr/>
        </p:nvSpPr>
        <p:spPr>
          <a:xfrm>
            <a:off x="1651812" y="14476609"/>
            <a:ext cx="28896885" cy="7971413"/>
          </a:xfrm>
          <a:prstGeom prst="rect">
            <a:avLst/>
          </a:prstGeom>
          <a:noFill/>
        </p:spPr>
        <p:txBody>
          <a:bodyPr wrap="square" rtlCol="0">
            <a:spAutoFit/>
          </a:bodyPr>
          <a:lstStyle/>
          <a:p>
            <a:r>
              <a:rPr lang="ro-RO" sz="4000" b="1" dirty="0">
                <a:latin typeface="Arial" charset="0"/>
                <a:ea typeface="Arial" charset="0"/>
                <a:cs typeface="Arial" charset="0"/>
              </a:rPr>
              <a:t>MATERIAL ŞI METODE</a:t>
            </a:r>
          </a:p>
          <a:p>
            <a:pPr algn="just"/>
            <a:r>
              <a:rPr lang="ro-RO" sz="3200" b="1" dirty="0">
                <a:latin typeface="Arial" charset="0"/>
                <a:ea typeface="Arial" charset="0"/>
                <a:cs typeface="Arial" charset="0"/>
              </a:rPr>
              <a:t>        Amenajarea piscicolă Brateș din cadrul Laboratorului Experimental de Cercetări </a:t>
            </a:r>
            <a:r>
              <a:rPr lang="ro-RO" sz="3200" b="1" dirty="0" err="1">
                <a:latin typeface="Arial" charset="0"/>
                <a:ea typeface="Arial" charset="0"/>
                <a:cs typeface="Arial" charset="0"/>
              </a:rPr>
              <a:t>Agro</a:t>
            </a:r>
            <a:r>
              <a:rPr lang="ro-RO" sz="3200" b="1" dirty="0">
                <a:latin typeface="Arial" charset="0"/>
                <a:ea typeface="Arial" charset="0"/>
                <a:cs typeface="Arial" charset="0"/>
              </a:rPr>
              <a:t>-Pescărești Brateș este amplasată în bazinul hidrografic al râului Prut. Unitatea are o suprafață totală de 321,51 ha, din care: - suprafață de apă: 292 ha - suprafață construită: 2.337 m². Activitatea laboratorului vizează cercetarea și implementarea tehnologiilor specifice acvaculturii, precum și producerea de material piscicol cu performanțe </a:t>
            </a:r>
            <a:r>
              <a:rPr lang="ro-RO" sz="3200" b="1" dirty="0" err="1">
                <a:latin typeface="Arial" charset="0"/>
                <a:ea typeface="Arial" charset="0"/>
                <a:cs typeface="Arial" charset="0"/>
              </a:rPr>
              <a:t>bioproductive</a:t>
            </a:r>
            <a:r>
              <a:rPr lang="ro-RO" sz="3200" b="1" dirty="0">
                <a:latin typeface="Arial" charset="0"/>
                <a:ea typeface="Arial" charset="0"/>
                <a:cs typeface="Arial" charset="0"/>
              </a:rPr>
              <a:t> superioare.</a:t>
            </a:r>
          </a:p>
          <a:p>
            <a:pPr algn="just"/>
            <a:endParaRPr lang="ro-RO" sz="3200" b="1" dirty="0">
              <a:latin typeface="Arial" charset="0"/>
              <a:ea typeface="Arial" charset="0"/>
              <a:cs typeface="Arial" charset="0"/>
            </a:endParaRPr>
          </a:p>
          <a:p>
            <a:pPr algn="just"/>
            <a:endParaRPr lang="ro-RO" sz="3600" b="1" dirty="0">
              <a:latin typeface="Arial" charset="0"/>
              <a:ea typeface="Arial" charset="0"/>
              <a:cs typeface="Arial" charset="0"/>
            </a:endParaRPr>
          </a:p>
          <a:p>
            <a:pPr algn="just"/>
            <a:endParaRPr lang="ro-RO" sz="3600" b="1" dirty="0">
              <a:latin typeface="Arial" charset="0"/>
              <a:ea typeface="Arial" charset="0"/>
              <a:cs typeface="Arial" charset="0"/>
            </a:endParaRPr>
          </a:p>
          <a:p>
            <a:pPr algn="just"/>
            <a:endParaRPr lang="ro-RO" sz="3600" b="1" dirty="0">
              <a:latin typeface="Arial" charset="0"/>
              <a:ea typeface="Arial" charset="0"/>
              <a:cs typeface="Arial" charset="0"/>
            </a:endParaRPr>
          </a:p>
          <a:p>
            <a:pPr algn="just"/>
            <a:r>
              <a:rPr lang="ro-RO" sz="3600" b="1" dirty="0">
                <a:latin typeface="Arial" charset="0"/>
                <a:ea typeface="Arial" charset="0"/>
                <a:cs typeface="Arial" charset="0"/>
              </a:rPr>
              <a:t>  </a:t>
            </a:r>
          </a:p>
          <a:p>
            <a:pPr algn="just"/>
            <a:r>
              <a:rPr lang="ro-RO" sz="3600" b="1" dirty="0">
                <a:latin typeface="Arial" charset="0"/>
                <a:ea typeface="Arial" charset="0"/>
                <a:cs typeface="Arial" charset="0"/>
              </a:rPr>
              <a:t>                      </a:t>
            </a:r>
          </a:p>
          <a:p>
            <a:pPr algn="just"/>
            <a:endParaRPr lang="ro-RO" sz="3600" b="1" dirty="0">
              <a:latin typeface="Arial" charset="0"/>
              <a:ea typeface="Arial" charset="0"/>
              <a:cs typeface="Arial" charset="0"/>
            </a:endParaRPr>
          </a:p>
          <a:p>
            <a:pPr algn="ctr"/>
            <a:r>
              <a:rPr lang="ro-RO" sz="3600" b="1" dirty="0">
                <a:latin typeface="Arial" charset="0"/>
                <a:ea typeface="Arial" charset="0"/>
                <a:cs typeface="Arial" charset="0"/>
              </a:rPr>
              <a:t> </a:t>
            </a:r>
          </a:p>
          <a:p>
            <a:pPr algn="ctr"/>
            <a:endParaRPr lang="ro-RO" sz="3600" b="1" dirty="0">
              <a:latin typeface="Arial" charset="0"/>
              <a:ea typeface="Arial" charset="0"/>
              <a:cs typeface="Arial" charset="0"/>
            </a:endParaRPr>
          </a:p>
          <a:p>
            <a:pPr algn="ctr"/>
            <a:r>
              <a:rPr lang="pt-BR" sz="2400" b="1" dirty="0">
                <a:latin typeface="Arial" charset="0"/>
                <a:ea typeface="Arial" charset="0"/>
                <a:cs typeface="Arial" charset="0"/>
              </a:rPr>
              <a:t>Laboratorul Experimental de Cercetări Agro-Pescărești Brateș (Sursa: </a:t>
            </a:r>
            <a:r>
              <a:rPr lang="pt-BR" sz="2400" b="1" dirty="0">
                <a:latin typeface="Arial" charset="0"/>
                <a:ea typeface="Arial" charset="0"/>
                <a:cs typeface="Arial" charset="0"/>
                <a:hlinkClick r:id="rId2"/>
              </a:rPr>
              <a:t>www.google.ro/maps</a:t>
            </a:r>
            <a:r>
              <a:rPr lang="pt-BR" sz="2400" b="1" dirty="0">
                <a:latin typeface="Arial" charset="0"/>
                <a:ea typeface="Arial" charset="0"/>
                <a:cs typeface="Arial" charset="0"/>
              </a:rPr>
              <a:t>)</a:t>
            </a:r>
            <a:endParaRPr lang="ro-RO" sz="2400" b="1" dirty="0">
              <a:latin typeface="Arial" charset="0"/>
              <a:ea typeface="Arial" charset="0"/>
              <a:cs typeface="Arial" charset="0"/>
            </a:endParaRPr>
          </a:p>
        </p:txBody>
      </p:sp>
      <p:sp>
        <p:nvSpPr>
          <p:cNvPr id="22" name="TextBox 21"/>
          <p:cNvSpPr txBox="1"/>
          <p:nvPr/>
        </p:nvSpPr>
        <p:spPr>
          <a:xfrm>
            <a:off x="1891896" y="22630370"/>
            <a:ext cx="28922084" cy="11910953"/>
          </a:xfrm>
          <a:prstGeom prst="rect">
            <a:avLst/>
          </a:prstGeom>
          <a:noFill/>
        </p:spPr>
        <p:txBody>
          <a:bodyPr wrap="square" rtlCol="0">
            <a:spAutoFit/>
          </a:bodyPr>
          <a:lstStyle/>
          <a:p>
            <a:r>
              <a:rPr lang="ro-RO" sz="3600" b="1" dirty="0">
                <a:latin typeface="Arial" charset="0"/>
                <a:ea typeface="Arial" charset="0"/>
                <a:cs typeface="Arial" charset="0"/>
              </a:rPr>
              <a:t>REZULTATE ȘI DISCUȚII</a:t>
            </a:r>
          </a:p>
          <a:p>
            <a:pPr algn="just"/>
            <a:r>
              <a:rPr lang="ro-RO" sz="3200" b="1" dirty="0">
                <a:latin typeface="Arial" charset="0"/>
                <a:ea typeface="Arial" charset="0"/>
                <a:cs typeface="Arial" charset="0"/>
              </a:rPr>
              <a:t>        În anul 2024, creșterea puietului de crap în policultură cu ciprinidele asiatice în vara I a fost afectată de temperaturile ridicate din lunile de vară (iulie, august), ceea ce a condus la pierderi semnificative de productivitate.</a:t>
            </a:r>
          </a:p>
          <a:p>
            <a:pPr algn="just"/>
            <a:endParaRPr lang="ro-RO" sz="3600" b="1" dirty="0">
              <a:latin typeface="Arial" charset="0"/>
              <a:ea typeface="Arial" charset="0"/>
              <a:cs typeface="Arial" charset="0"/>
            </a:endParaRPr>
          </a:p>
          <a:p>
            <a:pPr algn="just"/>
            <a:endParaRPr lang="ro-RO" sz="3600" b="1" dirty="0">
              <a:latin typeface="Arial" charset="0"/>
              <a:ea typeface="Arial" charset="0"/>
              <a:cs typeface="Arial" charset="0"/>
            </a:endParaRPr>
          </a:p>
          <a:p>
            <a:pPr algn="just"/>
            <a:endParaRPr lang="ro-RO" sz="3600" b="1" dirty="0">
              <a:latin typeface="Arial" charset="0"/>
              <a:ea typeface="Arial" charset="0"/>
              <a:cs typeface="Arial" charset="0"/>
            </a:endParaRPr>
          </a:p>
          <a:p>
            <a:pPr algn="just"/>
            <a:endParaRPr lang="ro-RO" sz="3600" b="1" dirty="0">
              <a:latin typeface="Arial" charset="0"/>
              <a:ea typeface="Arial" charset="0"/>
              <a:cs typeface="Arial" charset="0"/>
            </a:endParaRPr>
          </a:p>
          <a:p>
            <a:pPr algn="just"/>
            <a:endParaRPr lang="ro-RO" sz="3600" b="1" dirty="0">
              <a:latin typeface="Arial" charset="0"/>
              <a:ea typeface="Arial" charset="0"/>
              <a:cs typeface="Arial" charset="0"/>
            </a:endParaRPr>
          </a:p>
          <a:p>
            <a:pPr algn="just"/>
            <a:r>
              <a:rPr lang="ro-RO" sz="2800" b="1" dirty="0">
                <a:latin typeface="Arial" charset="0"/>
                <a:ea typeface="Arial" charset="0"/>
                <a:cs typeface="Arial" charset="0"/>
              </a:rPr>
              <a:t>     </a:t>
            </a:r>
          </a:p>
          <a:p>
            <a:pPr algn="just"/>
            <a:r>
              <a:rPr lang="ro-RO" sz="2800" b="1" dirty="0">
                <a:latin typeface="Arial" charset="0"/>
                <a:ea typeface="Arial" charset="0"/>
                <a:cs typeface="Arial" charset="0"/>
              </a:rPr>
              <a:t>      </a:t>
            </a:r>
          </a:p>
          <a:p>
            <a:pPr algn="just"/>
            <a:r>
              <a:rPr lang="ro-RO" sz="2800" b="1" dirty="0">
                <a:latin typeface="Arial" charset="0"/>
                <a:ea typeface="Arial" charset="0"/>
                <a:cs typeface="Arial" charset="0"/>
              </a:rPr>
              <a:t> </a:t>
            </a:r>
          </a:p>
          <a:p>
            <a:pPr algn="just"/>
            <a:r>
              <a:rPr lang="ro-RO" sz="2000" b="1" dirty="0">
                <a:latin typeface="Arial" charset="0"/>
                <a:ea typeface="Arial" charset="0"/>
                <a:cs typeface="Arial" charset="0"/>
              </a:rPr>
              <a:t>                       </a:t>
            </a:r>
            <a:r>
              <a:rPr lang="sv-SE" sz="2000" b="1" dirty="0">
                <a:latin typeface="Arial" charset="0"/>
                <a:ea typeface="Arial" charset="0"/>
                <a:cs typeface="Arial" charset="0"/>
              </a:rPr>
              <a:t>Producția  puiet vara I (kg/ha)</a:t>
            </a:r>
            <a:r>
              <a:rPr lang="ro-RO" sz="2000" b="1" dirty="0">
                <a:latin typeface="Arial" charset="0"/>
                <a:ea typeface="Arial" charset="0"/>
                <a:cs typeface="Arial" charset="0"/>
              </a:rPr>
              <a:t>                                                        Producția în procente (%)                                        Pierderi datorate păsărilor ihtiofage(kg)                                   Producția în bazinele cu protecție păsări (kg/ha)</a:t>
            </a:r>
          </a:p>
          <a:p>
            <a:pPr algn="just"/>
            <a:r>
              <a:rPr lang="ro-RO" sz="3200" b="1" dirty="0">
                <a:latin typeface="Arial" charset="0"/>
                <a:ea typeface="Arial" charset="0"/>
                <a:cs typeface="Arial" charset="0"/>
              </a:rPr>
              <a:t>    </a:t>
            </a:r>
          </a:p>
          <a:p>
            <a:pPr algn="just"/>
            <a:r>
              <a:rPr lang="ro-RO" sz="3200" b="1" dirty="0">
                <a:latin typeface="Arial" charset="0"/>
                <a:ea typeface="Arial" charset="0"/>
                <a:cs typeface="Arial" charset="0"/>
              </a:rPr>
              <a:t>         Consecința directă a creșterii temperaturii a fost încetinirea ritmului de creștere și reducerea dimensiunilor maxime atinse de materialul biologic. De asemenea, comportamentul de hrănire al peștilor a fost afectat, aceștia devenind mai puțin activi în perioadele cu temperaturi ridicate și manifestând refuzul hranei. Atât crapul adult (</a:t>
            </a:r>
            <a:r>
              <a:rPr lang="ro-RO" sz="3200" b="1" dirty="0" err="1">
                <a:latin typeface="Arial" charset="0"/>
                <a:ea typeface="Arial" charset="0"/>
                <a:cs typeface="Arial" charset="0"/>
              </a:rPr>
              <a:t>remonții</a:t>
            </a:r>
            <a:r>
              <a:rPr lang="ro-RO" sz="3200" b="1" dirty="0">
                <a:latin typeface="Arial" charset="0"/>
                <a:ea typeface="Arial" charset="0"/>
                <a:cs typeface="Arial" charset="0"/>
              </a:rPr>
              <a:t> și reproducătorii), cât și cel juvenil au atins rata maximă de hrănire zilnică la 28°C, crapul adult consumând echivalentul a 2,84% din masa corporală, iar crapul juvenil ajungând la 12,06% din masa corporală. Rata de hrănire a scăzut brusc la 34°C, crapii adulți hrănindu-se la o rată de doar 0,74% din masa corporală și crapii juvenili la 9,45%. </a:t>
            </a:r>
          </a:p>
          <a:p>
            <a:pPr algn="just"/>
            <a:r>
              <a:rPr lang="ro-RO" sz="3200" b="1" dirty="0">
                <a:latin typeface="Arial" charset="0"/>
                <a:ea typeface="Arial" charset="0"/>
                <a:cs typeface="Arial" charset="0"/>
              </a:rPr>
              <a:t>         Depășirea intervalului optim de temperatură pentru speciile crescute impune selectarea și creșterea materialului biologic cu toleranță mai mare la temperaturi ridicate. Continuarea cercetărilor privind ameliorarea liniilor genetice pentru toleranță termică și rezistență la boli devine esențială pentru dezvoltarea unor populații piscicole capabile să se adapteze condițiilor de mediu în continuă schimbare.</a:t>
            </a: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p:txBody>
      </p:sp>
      <p:sp>
        <p:nvSpPr>
          <p:cNvPr id="23" name="TextBox 22"/>
          <p:cNvSpPr txBox="1"/>
          <p:nvPr/>
        </p:nvSpPr>
        <p:spPr>
          <a:xfrm>
            <a:off x="1819275" y="33269932"/>
            <a:ext cx="28776844" cy="2677656"/>
          </a:xfrm>
          <a:prstGeom prst="rect">
            <a:avLst/>
          </a:prstGeom>
          <a:noFill/>
        </p:spPr>
        <p:txBody>
          <a:bodyPr wrap="square" rtlCol="0">
            <a:spAutoFit/>
          </a:bodyPr>
          <a:lstStyle/>
          <a:p>
            <a:r>
              <a:rPr lang="ro-RO" sz="4000" b="1" dirty="0">
                <a:latin typeface="Arial" charset="0"/>
                <a:ea typeface="Arial" charset="0"/>
                <a:cs typeface="Arial" charset="0"/>
              </a:rPr>
              <a:t>CONCLUZII</a:t>
            </a:r>
          </a:p>
          <a:p>
            <a:pPr algn="just"/>
            <a:r>
              <a:rPr lang="ro-RO" sz="3200" b="1" dirty="0">
                <a:latin typeface="Arial" charset="0"/>
                <a:ea typeface="Arial" charset="0"/>
                <a:cs typeface="Arial" charset="0"/>
              </a:rPr>
              <a:t>         Condițiile climatice extreme manifestate în anul 2024 au avut un efect major asupra activităților de cercetare și producție piscicolă desfășurate în cadrul Laboratorului Experimental de Cercetări </a:t>
            </a:r>
            <a:r>
              <a:rPr lang="ro-RO" sz="3200" b="1" dirty="0" err="1">
                <a:latin typeface="Arial" charset="0"/>
                <a:ea typeface="Arial" charset="0"/>
                <a:cs typeface="Arial" charset="0"/>
              </a:rPr>
              <a:t>Agro</a:t>
            </a:r>
            <a:r>
              <a:rPr lang="ro-RO" sz="3200" b="1" dirty="0">
                <a:latin typeface="Arial" charset="0"/>
                <a:ea typeface="Arial" charset="0"/>
                <a:cs typeface="Arial" charset="0"/>
              </a:rPr>
              <a:t>-Pescărești Brateș. Prin urmare, experiențele anului 2024 subliniază necesitatea continuării cercetărilor privind adaptarea acvaculturii la schimbările climatice, precum și dezvoltarea unor strategii sustenabile care să permită menținerea potențialului </a:t>
            </a:r>
            <a:r>
              <a:rPr lang="ro-RO" sz="3200" b="1" dirty="0" err="1">
                <a:latin typeface="Arial" charset="0"/>
                <a:ea typeface="Arial" charset="0"/>
                <a:cs typeface="Arial" charset="0"/>
              </a:rPr>
              <a:t>bioproductiv</a:t>
            </a:r>
            <a:r>
              <a:rPr lang="ro-RO" sz="3200" b="1" dirty="0">
                <a:latin typeface="Arial" charset="0"/>
                <a:ea typeface="Arial" charset="0"/>
                <a:cs typeface="Arial" charset="0"/>
              </a:rPr>
              <a:t> al bazinelor piscicole și creșterea rezilienței sectorului </a:t>
            </a:r>
            <a:r>
              <a:rPr lang="ro-RO" sz="3200" b="1" dirty="0" err="1">
                <a:latin typeface="Arial" charset="0"/>
                <a:ea typeface="Arial" charset="0"/>
                <a:cs typeface="Arial" charset="0"/>
              </a:rPr>
              <a:t>agro</a:t>
            </a:r>
            <a:r>
              <a:rPr lang="ro-RO" sz="3200" b="1" dirty="0">
                <a:latin typeface="Arial" charset="0"/>
                <a:ea typeface="Arial" charset="0"/>
                <a:cs typeface="Arial" charset="0"/>
              </a:rPr>
              <a:t>-piscicol în fața fenomenelor climatice extreme.</a:t>
            </a: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19275" y="36281270"/>
            <a:ext cx="28922084" cy="2123658"/>
          </a:xfrm>
          <a:prstGeom prst="rect">
            <a:avLst/>
          </a:prstGeom>
          <a:noFill/>
        </p:spPr>
        <p:txBody>
          <a:bodyPr wrap="square" rtlCol="0">
            <a:spAutoFit/>
          </a:bodyPr>
          <a:lstStyle/>
          <a:p>
            <a:r>
              <a:rPr lang="ro-RO" sz="3600" b="1" noProof="1">
                <a:latin typeface="Arial" charset="0"/>
                <a:ea typeface="Arial" charset="0"/>
                <a:cs typeface="Arial" charset="0"/>
              </a:rPr>
              <a:t>BIBLIOGRAFIE SELECTIVĂ</a:t>
            </a:r>
          </a:p>
          <a:p>
            <a:pPr marL="457200" indent="-457200">
              <a:buFont typeface="Arial" panose="020B0604020202020204" pitchFamily="34" charset="0"/>
              <a:buChar char="•"/>
            </a:pPr>
            <a:r>
              <a:rPr lang="en-US" sz="3200" b="1" noProof="1">
                <a:latin typeface="Arial" charset="0"/>
                <a:ea typeface="Arial" charset="0"/>
                <a:cs typeface="Arial" charset="0"/>
              </a:rPr>
              <a:t>Collins, M., Knutti, R., Arblaster, J., et al. (2020). Long-term Climate Change: Projections, Commitments and Irreversibility. In: IPCC Climate Change Assessment Report.</a:t>
            </a:r>
            <a:endParaRPr lang="ro-RO" sz="3200" b="1" noProof="1">
              <a:latin typeface="Arial" charset="0"/>
              <a:ea typeface="Arial" charset="0"/>
              <a:cs typeface="Arial" charset="0"/>
            </a:endParaRPr>
          </a:p>
          <a:p>
            <a:pPr marL="457200" indent="-457200">
              <a:buFont typeface="Arial" panose="020B0604020202020204" pitchFamily="34" charset="0"/>
              <a:buChar char="•"/>
            </a:pPr>
            <a:r>
              <a:rPr lang="en-US" sz="3200" b="1" noProof="1">
                <a:latin typeface="Arial" charset="0"/>
                <a:ea typeface="Arial" charset="0"/>
                <a:cs typeface="Arial" charset="0"/>
              </a:rPr>
              <a:t>AAC Recommendations for Climate Change Adaptation and Mitigation in Aquaculture, AAC 2023-02, May 2023.</a:t>
            </a:r>
            <a:endParaRPr lang="ro-RO" sz="3200" b="1" noProof="1">
              <a:latin typeface="Arial" charset="0"/>
              <a:ea typeface="Arial" charset="0"/>
              <a:cs typeface="Arial" charset="0"/>
            </a:endParaRPr>
          </a:p>
        </p:txBody>
      </p: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ro-RO" sz="6000" b="1" dirty="0">
                <a:latin typeface="Arial Black" panose="020B0A04020102020204" pitchFamily="34" charset="0"/>
              </a:rPr>
              <a:t>Conferința anuală</a:t>
            </a:r>
            <a:endParaRPr lang="en-US" sz="6000" b="1" dirty="0">
              <a:latin typeface="Arial Black" panose="020B0A04020102020204" pitchFamily="34" charset="0"/>
            </a:endParaRPr>
          </a:p>
          <a:p>
            <a:pPr algn="ctr"/>
            <a:r>
              <a:rPr lang="en-US" sz="6000" b="1" dirty="0">
                <a:latin typeface="Arial Black" panose="020B0A04020102020204" pitchFamily="34" charset="0"/>
              </a:rPr>
              <a:t>"</a:t>
            </a:r>
            <a:r>
              <a:rPr lang="en-US" sz="6000" b="1" dirty="0" err="1">
                <a:latin typeface="Arial Black" panose="020B0A04020102020204" pitchFamily="34" charset="0"/>
              </a:rPr>
              <a:t>Realizări</a:t>
            </a:r>
            <a:r>
              <a:rPr lang="en-US" sz="6000" b="1" dirty="0">
                <a:latin typeface="Arial Black" panose="020B0A04020102020204" pitchFamily="34" charset="0"/>
              </a:rPr>
              <a:t> </a:t>
            </a:r>
            <a:r>
              <a:rPr lang="en-US" sz="6000" b="1" dirty="0" err="1">
                <a:latin typeface="Arial Black" panose="020B0A04020102020204" pitchFamily="34" charset="0"/>
              </a:rPr>
              <a:t>și</a:t>
            </a:r>
            <a:r>
              <a:rPr lang="en-US" sz="6000" b="1" dirty="0">
                <a:latin typeface="Arial Black" panose="020B0A04020102020204" pitchFamily="34" charset="0"/>
              </a:rPr>
              <a:t> perspective </a:t>
            </a:r>
            <a:r>
              <a:rPr lang="en-US" sz="6000" b="1" dirty="0" err="1">
                <a:latin typeface="Arial Black" panose="020B0A04020102020204" pitchFamily="34" charset="0"/>
              </a:rPr>
              <a:t>în</a:t>
            </a:r>
            <a:r>
              <a:rPr lang="en-US" sz="6000" b="1" dirty="0">
                <a:latin typeface="Arial Black" panose="020B0A04020102020204" pitchFamily="34" charset="0"/>
              </a:rPr>
              <a:t> </a:t>
            </a:r>
            <a:r>
              <a:rPr lang="en-US" sz="6000" b="1" dirty="0" err="1">
                <a:latin typeface="Arial Black" panose="020B0A04020102020204" pitchFamily="34" charset="0"/>
              </a:rPr>
              <a:t>cercetarea</a:t>
            </a:r>
            <a:r>
              <a:rPr lang="en-US" sz="6000" b="1" dirty="0">
                <a:latin typeface="Arial Black" panose="020B0A04020102020204" pitchFamily="34" charset="0"/>
              </a:rPr>
              <a:t> </a:t>
            </a:r>
            <a:r>
              <a:rPr lang="en-US" sz="6000" b="1" dirty="0" err="1">
                <a:latin typeface="Arial Black" panose="020B0A04020102020204" pitchFamily="34" charset="0"/>
              </a:rPr>
              <a:t>agricolă</a:t>
            </a:r>
            <a:r>
              <a:rPr lang="en-US" sz="6000" b="1" dirty="0">
                <a:latin typeface="Arial Black" panose="020B0A04020102020204" pitchFamily="34" charset="0"/>
              </a:rPr>
              <a:t> </a:t>
            </a:r>
          </a:p>
          <a:p>
            <a:pPr algn="ctr"/>
            <a:r>
              <a:rPr lang="en-US" sz="6000" b="1" dirty="0" err="1">
                <a:latin typeface="Arial Black" panose="020B0A04020102020204" pitchFamily="34" charset="0"/>
              </a:rPr>
              <a:t>și</a:t>
            </a:r>
            <a:r>
              <a:rPr lang="en-US" sz="6000" b="1" dirty="0">
                <a:latin typeface="Arial Black" panose="020B0A04020102020204" pitchFamily="34" charset="0"/>
              </a:rPr>
              <a:t> </a:t>
            </a:r>
            <a:r>
              <a:rPr lang="en-US" sz="6000" b="1" dirty="0" err="1">
                <a:latin typeface="Arial Black" panose="020B0A04020102020204" pitchFamily="34" charset="0"/>
              </a:rPr>
              <a:t>silvică</a:t>
            </a:r>
            <a:r>
              <a:rPr lang="en-US" sz="6000" b="1" dirty="0">
                <a:latin typeface="Arial Black" panose="020B0A04020102020204" pitchFamily="34" charset="0"/>
              </a:rPr>
              <a:t> </a:t>
            </a:r>
            <a:r>
              <a:rPr lang="en-US" sz="6000" b="1" dirty="0" err="1">
                <a:latin typeface="Arial Black" panose="020B0A04020102020204" pitchFamily="34" charset="0"/>
              </a:rPr>
              <a:t>românească</a:t>
            </a:r>
            <a:r>
              <a:rPr lang="en-US" sz="6000" b="1" dirty="0">
                <a:latin typeface="Arial Black" panose="020B0A04020102020204" pitchFamily="34" charset="0"/>
              </a:rPr>
              <a:t>”</a:t>
            </a:r>
          </a:p>
          <a:p>
            <a:pPr algn="ctr"/>
            <a:r>
              <a:rPr lang="en-US" sz="6000" b="1" dirty="0">
                <a:latin typeface="Arial Black" panose="020B0A04020102020204" pitchFamily="34" charset="0"/>
              </a:rPr>
              <a:t>Edi</a:t>
            </a:r>
            <a:r>
              <a:rPr lang="ro-RO" sz="6000" b="1" dirty="0" err="1">
                <a:latin typeface="Arial Black" panose="020B0A04020102020204" pitchFamily="34" charset="0"/>
              </a:rPr>
              <a:t>ția</a:t>
            </a:r>
            <a:r>
              <a:rPr lang="ro-RO" sz="6000" b="1" dirty="0">
                <a:latin typeface="Arial Black" panose="020B0A04020102020204" pitchFamily="34" charset="0"/>
              </a:rPr>
              <a:t> a V-a – 2</a:t>
            </a:r>
            <a:r>
              <a:rPr lang="en-US" sz="6000" b="1" dirty="0">
                <a:latin typeface="Arial Black" panose="020B0A04020102020204" pitchFamily="34" charset="0"/>
              </a:rPr>
              <a:t>8</a:t>
            </a:r>
            <a:r>
              <a:rPr lang="ro-RO" sz="6000" b="1" dirty="0">
                <a:latin typeface="Arial Black" panose="020B0A04020102020204" pitchFamily="34" charset="0"/>
              </a:rPr>
              <a:t> mai 2026</a:t>
            </a:r>
          </a:p>
          <a:p>
            <a:endParaRPr lang="en-US" sz="6000" dirty="0"/>
          </a:p>
        </p:txBody>
      </p:sp>
      <p:pic>
        <p:nvPicPr>
          <p:cNvPr id="26" name="Picture 25"/>
          <p:cNvPicPr/>
          <p:nvPr/>
        </p:nvPicPr>
        <p:blipFill>
          <a:blip r:embed="rId3">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3" name="Imagine 2">
            <a:extLst>
              <a:ext uri="{FF2B5EF4-FFF2-40B4-BE49-F238E27FC236}">
                <a16:creationId xmlns:a16="http://schemas.microsoft.com/office/drawing/2014/main" id="{2076C120-A2BD-4685-6D73-74A8BE362F5D}"/>
              </a:ext>
            </a:extLst>
          </p:cNvPr>
          <p:cNvPicPr>
            <a:picLocks noChangeAspect="1"/>
          </p:cNvPicPr>
          <p:nvPr/>
        </p:nvPicPr>
        <p:blipFill>
          <a:blip r:embed="rId4"/>
          <a:stretch>
            <a:fillRect/>
          </a:stretch>
        </p:blipFill>
        <p:spPr>
          <a:xfrm>
            <a:off x="26342640" y="919807"/>
            <a:ext cx="4867275" cy="4648200"/>
          </a:xfrm>
          <a:prstGeom prst="rect">
            <a:avLst/>
          </a:prstGeom>
        </p:spPr>
      </p:pic>
      <p:pic>
        <p:nvPicPr>
          <p:cNvPr id="4" name="Picture 3">
            <a:extLst>
              <a:ext uri="{FF2B5EF4-FFF2-40B4-BE49-F238E27FC236}">
                <a16:creationId xmlns:a16="http://schemas.microsoft.com/office/drawing/2014/main" id="{4CD7713A-CFFF-ED0C-7AA1-B9BA460D49CE}"/>
              </a:ext>
            </a:extLst>
          </p:cNvPr>
          <p:cNvPicPr>
            <a:picLocks noChangeAspect="1"/>
          </p:cNvPicPr>
          <p:nvPr/>
        </p:nvPicPr>
        <p:blipFill>
          <a:blip r:embed="rId5"/>
          <a:stretch>
            <a:fillRect/>
          </a:stretch>
        </p:blipFill>
        <p:spPr>
          <a:xfrm>
            <a:off x="10093377" y="16929948"/>
            <a:ext cx="11009376" cy="4967526"/>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3ADD7FB8-2DEC-9C51-67E4-322578E6E424}"/>
              </a:ext>
            </a:extLst>
          </p:cNvPr>
          <p:cNvPicPr>
            <a:picLocks noChangeAspect="1"/>
          </p:cNvPicPr>
          <p:nvPr/>
        </p:nvPicPr>
        <p:blipFill>
          <a:blip r:embed="rId6"/>
          <a:stretch>
            <a:fillRect/>
          </a:stretch>
        </p:blipFill>
        <p:spPr>
          <a:xfrm>
            <a:off x="2334126" y="24577010"/>
            <a:ext cx="5832665" cy="3552822"/>
          </a:xfrm>
          <a:prstGeom prst="rect">
            <a:avLst/>
          </a:prstGeom>
        </p:spPr>
      </p:pic>
      <p:pic>
        <p:nvPicPr>
          <p:cNvPr id="8" name="Picture 7">
            <a:extLst>
              <a:ext uri="{FF2B5EF4-FFF2-40B4-BE49-F238E27FC236}">
                <a16:creationId xmlns:a16="http://schemas.microsoft.com/office/drawing/2014/main" id="{E3C60C73-4E7C-A03A-5A22-2BF73D1DB741}"/>
              </a:ext>
            </a:extLst>
          </p:cNvPr>
          <p:cNvPicPr>
            <a:picLocks noChangeAspect="1"/>
          </p:cNvPicPr>
          <p:nvPr/>
        </p:nvPicPr>
        <p:blipFill>
          <a:blip r:embed="rId7"/>
          <a:stretch>
            <a:fillRect/>
          </a:stretch>
        </p:blipFill>
        <p:spPr>
          <a:xfrm>
            <a:off x="9163989" y="24577010"/>
            <a:ext cx="5832665" cy="3552822"/>
          </a:xfrm>
          <a:prstGeom prst="rect">
            <a:avLst/>
          </a:prstGeom>
        </p:spPr>
      </p:pic>
      <p:pic>
        <p:nvPicPr>
          <p:cNvPr id="13" name="Picture 12">
            <a:extLst>
              <a:ext uri="{FF2B5EF4-FFF2-40B4-BE49-F238E27FC236}">
                <a16:creationId xmlns:a16="http://schemas.microsoft.com/office/drawing/2014/main" id="{6CD39A9B-5F39-282E-03E5-EC9D2344C78C}"/>
              </a:ext>
            </a:extLst>
          </p:cNvPr>
          <p:cNvPicPr>
            <a:picLocks noChangeAspect="1"/>
          </p:cNvPicPr>
          <p:nvPr/>
        </p:nvPicPr>
        <p:blipFill>
          <a:blip r:embed="rId8"/>
          <a:stretch>
            <a:fillRect/>
          </a:stretch>
        </p:blipFill>
        <p:spPr>
          <a:xfrm>
            <a:off x="24069182" y="24577010"/>
            <a:ext cx="5832665" cy="3552822"/>
          </a:xfrm>
          <a:prstGeom prst="rect">
            <a:avLst/>
          </a:prstGeom>
        </p:spPr>
      </p:pic>
      <p:pic>
        <p:nvPicPr>
          <p:cNvPr id="27" name="Picture 26">
            <a:extLst>
              <a:ext uri="{FF2B5EF4-FFF2-40B4-BE49-F238E27FC236}">
                <a16:creationId xmlns:a16="http://schemas.microsoft.com/office/drawing/2014/main" id="{F787C786-8282-4EF7-BCC5-FCB34AC6F9D5}"/>
              </a:ext>
            </a:extLst>
          </p:cNvPr>
          <p:cNvPicPr>
            <a:picLocks noChangeAspect="1"/>
          </p:cNvPicPr>
          <p:nvPr/>
        </p:nvPicPr>
        <p:blipFill>
          <a:blip r:embed="rId9"/>
          <a:stretch>
            <a:fillRect/>
          </a:stretch>
        </p:blipFill>
        <p:spPr>
          <a:xfrm>
            <a:off x="16383213" y="24577010"/>
            <a:ext cx="5832665" cy="3552822"/>
          </a:xfrm>
          <a:prstGeom prst="rect">
            <a:avLst/>
          </a:prstGeom>
        </p:spPr>
      </p:pic>
      <p:pic>
        <p:nvPicPr>
          <p:cNvPr id="2" name="Imagine 1">
            <a:extLst>
              <a:ext uri="{FF2B5EF4-FFF2-40B4-BE49-F238E27FC236}">
                <a16:creationId xmlns:a16="http://schemas.microsoft.com/office/drawing/2014/main" id="{F22EB98D-8EAC-DC50-9E68-55D6E608579E}"/>
              </a:ext>
            </a:extLst>
          </p:cNvPr>
          <p:cNvPicPr>
            <a:picLocks noChangeAspect="1"/>
          </p:cNvPicPr>
          <p:nvPr/>
        </p:nvPicPr>
        <p:blipFill>
          <a:blip r:embed="rId10"/>
          <a:stretch>
            <a:fillRect/>
          </a:stretch>
        </p:blipFill>
        <p:spPr>
          <a:xfrm>
            <a:off x="3086481" y="17205247"/>
            <a:ext cx="6384090" cy="5189693"/>
          </a:xfrm>
          <a:prstGeom prst="rect">
            <a:avLst/>
          </a:prstGeom>
        </p:spPr>
      </p:pic>
      <p:pic>
        <p:nvPicPr>
          <p:cNvPr id="5" name="Imagine 4">
            <a:extLst>
              <a:ext uri="{FF2B5EF4-FFF2-40B4-BE49-F238E27FC236}">
                <a16:creationId xmlns:a16="http://schemas.microsoft.com/office/drawing/2014/main" id="{6EEA251F-9FBC-3A24-0B60-21A863292303}"/>
              </a:ext>
            </a:extLst>
          </p:cNvPr>
          <p:cNvPicPr>
            <a:picLocks noChangeAspect="1"/>
          </p:cNvPicPr>
          <p:nvPr/>
        </p:nvPicPr>
        <p:blipFill>
          <a:blip r:embed="rId11"/>
          <a:stretch>
            <a:fillRect/>
          </a:stretch>
        </p:blipFill>
        <p:spPr>
          <a:xfrm>
            <a:off x="22928719" y="16389917"/>
            <a:ext cx="6384088" cy="5839586"/>
          </a:xfrm>
          <a:prstGeom prst="rect">
            <a:avLst/>
          </a:prstGeom>
        </p:spPr>
      </p:pic>
    </p:spTree>
    <p:extLst>
      <p:ext uri="{BB962C8B-B14F-4D97-AF65-F5344CB8AC3E}">
        <p14:creationId xmlns:p14="http://schemas.microsoft.com/office/powerpoint/2010/main" val="147823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888" y="5900769"/>
            <a:ext cx="32396400"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46653" y="6698380"/>
            <a:ext cx="28776842" cy="1938992"/>
          </a:xfrm>
          <a:prstGeom prst="rect">
            <a:avLst/>
          </a:prstGeom>
          <a:noFill/>
        </p:spPr>
        <p:txBody>
          <a:bodyPr wrap="square" rtlCol="0">
            <a:spAutoFit/>
          </a:bodyPr>
          <a:lstStyle/>
          <a:p>
            <a:pPr algn="ctr"/>
            <a:r>
              <a:rPr lang="en-US" sz="6000" b="1" dirty="0">
                <a:latin typeface="Arial" charset="0"/>
                <a:ea typeface="Arial" charset="0"/>
                <a:cs typeface="Arial" charset="0"/>
              </a:rPr>
              <a:t>Sustainability of technologies used in aquaculture. </a:t>
            </a:r>
          </a:p>
          <a:p>
            <a:pPr algn="ctr"/>
            <a:r>
              <a:rPr lang="en-US" sz="6000" b="1" dirty="0">
                <a:latin typeface="Arial" charset="0"/>
                <a:ea typeface="Arial" charset="0"/>
                <a:cs typeface="Arial" charset="0"/>
              </a:rPr>
              <a:t>The present and future in the conditions of climate change </a:t>
            </a:r>
          </a:p>
        </p:txBody>
      </p:sp>
      <p:sp>
        <p:nvSpPr>
          <p:cNvPr id="19" name="TextBox 18"/>
          <p:cNvSpPr txBox="1"/>
          <p:nvPr/>
        </p:nvSpPr>
        <p:spPr>
          <a:xfrm>
            <a:off x="2069432" y="8887550"/>
            <a:ext cx="28359197" cy="4801314"/>
          </a:xfrm>
          <a:prstGeom prst="rect">
            <a:avLst/>
          </a:prstGeom>
          <a:noFill/>
        </p:spPr>
        <p:txBody>
          <a:bodyPr wrap="square" rtlCol="0">
            <a:spAutoFit/>
          </a:bodyPr>
          <a:lstStyle/>
          <a:p>
            <a:pPr algn="r">
              <a:buNone/>
            </a:pPr>
            <a:r>
              <a:rPr lang="ro-RO" sz="3600" b="1" cap="all" dirty="0">
                <a:effectLst/>
                <a:latin typeface="Arial" panose="020B0604020202020204" pitchFamily="34" charset="0"/>
                <a:ea typeface="Times New Roman" panose="02020603050405020304" pitchFamily="18" charset="0"/>
                <a:cs typeface="Arial" panose="020B0604020202020204" pitchFamily="34" charset="0"/>
              </a:rPr>
              <a:t>NISTOR V</a:t>
            </a:r>
            <a:r>
              <a:rPr lang="ro-RO" sz="3600" b="1" dirty="0">
                <a:effectLst/>
                <a:latin typeface="Arial" panose="020B0604020202020204" pitchFamily="34" charset="0"/>
                <a:ea typeface="Times New Roman" panose="02020603050405020304" pitchFamily="18" charset="0"/>
                <a:cs typeface="Arial" panose="020B0604020202020204" pitchFamily="34" charset="0"/>
              </a:rPr>
              <a:t>eta</a:t>
            </a:r>
            <a:r>
              <a:rPr lang="ro-RO" sz="3600" b="1" cap="all" baseline="30000" dirty="0">
                <a:effectLst/>
                <a:latin typeface="Arial" panose="020B0604020202020204" pitchFamily="34" charset="0"/>
                <a:ea typeface="Times New Roman" panose="02020603050405020304" pitchFamily="18" charset="0"/>
                <a:cs typeface="Arial" panose="020B0604020202020204" pitchFamily="34" charset="0"/>
              </a:rPr>
              <a:t>1</a:t>
            </a:r>
            <a:r>
              <a:rPr lang="ro-RO" sz="3600" b="1" cap="all" dirty="0">
                <a:effectLst/>
                <a:latin typeface="Arial" panose="020B0604020202020204" pitchFamily="34" charset="0"/>
                <a:ea typeface="Times New Roman" panose="02020603050405020304" pitchFamily="18" charset="0"/>
                <a:cs typeface="Arial" panose="020B0604020202020204" pitchFamily="34" charset="0"/>
              </a:rPr>
              <a:t>, SÎRBU </a:t>
            </a:r>
            <a:r>
              <a:rPr lang="ro-RO" sz="3600" b="1" dirty="0">
                <a:effectLst/>
                <a:latin typeface="Arial" panose="020B0604020202020204" pitchFamily="34" charset="0"/>
                <a:ea typeface="Times New Roman" panose="02020603050405020304" pitchFamily="18" charset="0"/>
                <a:cs typeface="Arial" panose="020B0604020202020204" pitchFamily="34" charset="0"/>
              </a:rPr>
              <a:t>Elena</a:t>
            </a:r>
            <a:r>
              <a:rPr lang="ro-RO" sz="3600" b="1" cap="all" baseline="30000" dirty="0">
                <a:effectLst/>
                <a:latin typeface="Arial" panose="020B0604020202020204" pitchFamily="34" charset="0"/>
                <a:ea typeface="Times New Roman" panose="02020603050405020304" pitchFamily="18" charset="0"/>
                <a:cs typeface="Arial" panose="020B0604020202020204" pitchFamily="34" charset="0"/>
              </a:rPr>
              <a:t>1</a:t>
            </a:r>
            <a:r>
              <a:rPr lang="ro-RO" sz="3600" b="1" cap="all" dirty="0">
                <a:effectLst/>
                <a:latin typeface="Arial" panose="020B0604020202020204" pitchFamily="34" charset="0"/>
                <a:ea typeface="Times New Roman" panose="02020603050405020304" pitchFamily="18" charset="0"/>
                <a:cs typeface="Arial" panose="020B0604020202020204" pitchFamily="34" charset="0"/>
              </a:rPr>
              <a:t>, DIMA </a:t>
            </a:r>
            <a:r>
              <a:rPr lang="ro-RO" sz="3600" b="1" dirty="0" err="1">
                <a:effectLst/>
                <a:latin typeface="Arial" panose="020B0604020202020204" pitchFamily="34" charset="0"/>
                <a:ea typeface="Times New Roman" panose="02020603050405020304" pitchFamily="18" charset="0"/>
                <a:cs typeface="Arial" panose="020B0604020202020204" pitchFamily="34" charset="0"/>
              </a:rPr>
              <a:t>Floricel</a:t>
            </a:r>
            <a:r>
              <a:rPr lang="ro-RO" sz="3600" b="1" dirty="0">
                <a:effectLst/>
                <a:latin typeface="Arial" panose="020B0604020202020204" pitchFamily="34" charset="0"/>
                <a:ea typeface="Times New Roman" panose="02020603050405020304" pitchFamily="18" charset="0"/>
                <a:cs typeface="Arial" panose="020B0604020202020204" pitchFamily="34" charset="0"/>
              </a:rPr>
              <a:t> Maricel</a:t>
            </a:r>
            <a:r>
              <a:rPr lang="ro-RO" sz="3600" b="1" cap="all" baseline="30000" dirty="0">
                <a:effectLst/>
                <a:latin typeface="Arial" panose="020B0604020202020204" pitchFamily="34" charset="0"/>
                <a:ea typeface="Times New Roman" panose="02020603050405020304" pitchFamily="18" charset="0"/>
                <a:cs typeface="Arial" panose="020B0604020202020204" pitchFamily="34" charset="0"/>
              </a:rPr>
              <a:t>1,2*</a:t>
            </a:r>
            <a:r>
              <a:rPr lang="ro-RO" sz="3600" b="1" cap="all" dirty="0">
                <a:effectLst/>
                <a:latin typeface="Arial" panose="020B0604020202020204" pitchFamily="34" charset="0"/>
                <a:ea typeface="Times New Roman" panose="02020603050405020304" pitchFamily="18" charset="0"/>
                <a:cs typeface="Arial" panose="020B0604020202020204" pitchFamily="34" charset="0"/>
              </a:rPr>
              <a:t>, TENCIU </a:t>
            </a:r>
            <a:r>
              <a:rPr lang="ro-RO" sz="3600" b="1" dirty="0">
                <a:effectLst/>
                <a:latin typeface="Arial" panose="020B0604020202020204" pitchFamily="34" charset="0"/>
                <a:ea typeface="Times New Roman" panose="02020603050405020304" pitchFamily="18" charset="0"/>
                <a:cs typeface="Arial" panose="020B0604020202020204" pitchFamily="34" charset="0"/>
              </a:rPr>
              <a:t>Magdalena</a:t>
            </a:r>
            <a:r>
              <a:rPr lang="ro-RO" sz="3600" b="1" cap="all" baseline="30000" dirty="0">
                <a:effectLst/>
                <a:latin typeface="Arial" panose="020B0604020202020204" pitchFamily="34" charset="0"/>
                <a:ea typeface="Times New Roman" panose="02020603050405020304" pitchFamily="18" charset="0"/>
                <a:cs typeface="Arial" panose="020B0604020202020204" pitchFamily="34" charset="0"/>
              </a:rPr>
              <a:t>1</a:t>
            </a:r>
            <a:r>
              <a:rPr lang="ro-RO" sz="3600" b="1" cap="all" dirty="0">
                <a:effectLst/>
                <a:latin typeface="Arial" panose="020B0604020202020204" pitchFamily="34" charset="0"/>
                <a:ea typeface="Times New Roman" panose="02020603050405020304" pitchFamily="18" charset="0"/>
                <a:cs typeface="Arial" panose="020B0604020202020204" pitchFamily="34" charset="0"/>
              </a:rPr>
              <a:t>, BEJENARIU </a:t>
            </a:r>
            <a:r>
              <a:rPr lang="ro-RO" sz="3600" b="1" dirty="0">
                <a:effectLst/>
                <a:latin typeface="Arial" panose="020B0604020202020204" pitchFamily="34" charset="0"/>
                <a:ea typeface="Times New Roman" panose="02020603050405020304" pitchFamily="18" charset="0"/>
                <a:cs typeface="Arial" panose="020B0604020202020204" pitchFamily="34" charset="0"/>
              </a:rPr>
              <a:t>Ionica</a:t>
            </a:r>
            <a:r>
              <a:rPr lang="ro-RO" sz="3600" b="1" cap="all" baseline="30000" dirty="0">
                <a:effectLst/>
                <a:latin typeface="Arial" panose="020B0604020202020204" pitchFamily="34" charset="0"/>
                <a:ea typeface="Times New Roman" panose="02020603050405020304" pitchFamily="18" charset="0"/>
                <a:cs typeface="Arial" panose="020B0604020202020204" pitchFamily="34" charset="0"/>
              </a:rPr>
              <a:t>1</a:t>
            </a:r>
            <a:r>
              <a:rPr lang="ro-RO" sz="3600" b="1" cap="all" dirty="0">
                <a:effectLst/>
                <a:latin typeface="Arial" panose="020B0604020202020204" pitchFamily="34" charset="0"/>
                <a:ea typeface="Times New Roman" panose="02020603050405020304" pitchFamily="18" charset="0"/>
                <a:cs typeface="Arial" panose="020B0604020202020204" pitchFamily="34" charset="0"/>
              </a:rPr>
              <a:t>, SAVIN V</a:t>
            </a:r>
            <a:r>
              <a:rPr lang="ro-RO" sz="3600" b="1" dirty="0">
                <a:effectLst/>
                <a:latin typeface="Arial" panose="020B0604020202020204" pitchFamily="34" charset="0"/>
                <a:ea typeface="Times New Roman" panose="02020603050405020304" pitchFamily="18" charset="0"/>
                <a:cs typeface="Arial" panose="020B0604020202020204" pitchFamily="34" charset="0"/>
              </a:rPr>
              <a:t>iorica</a:t>
            </a:r>
            <a:r>
              <a:rPr lang="ro-RO" sz="3600" b="1" cap="all" baseline="30000" dirty="0">
                <a:effectLst/>
                <a:latin typeface="Arial" panose="020B0604020202020204" pitchFamily="34" charset="0"/>
                <a:ea typeface="Times New Roman" panose="02020603050405020304" pitchFamily="18" charset="0"/>
                <a:cs typeface="Arial" panose="020B0604020202020204" pitchFamily="34" charset="0"/>
              </a:rPr>
              <a:t>1</a:t>
            </a:r>
            <a:r>
              <a:rPr lang="ro-RO" sz="3600" b="1" cap="all" dirty="0">
                <a:effectLst/>
                <a:latin typeface="Arial" panose="020B0604020202020204" pitchFamily="34" charset="0"/>
                <a:ea typeface="Times New Roman" panose="02020603050405020304" pitchFamily="18" charset="0"/>
                <a:cs typeface="Arial" panose="020B0604020202020204" pitchFamily="34" charset="0"/>
              </a:rPr>
              <a:t>, ATHANASOPOULOS </a:t>
            </a:r>
            <a:r>
              <a:rPr lang="ro-RO" sz="3600" b="1" dirty="0">
                <a:effectLst/>
                <a:latin typeface="Arial" panose="020B0604020202020204" pitchFamily="34" charset="0"/>
                <a:ea typeface="Times New Roman" panose="02020603050405020304" pitchFamily="18" charset="0"/>
                <a:cs typeface="Arial" panose="020B0604020202020204" pitchFamily="34" charset="0"/>
              </a:rPr>
              <a:t>Liliana</a:t>
            </a:r>
            <a:r>
              <a:rPr lang="ro-RO" sz="3600" b="1" cap="all" baseline="30000" dirty="0">
                <a:effectLst/>
                <a:latin typeface="Arial" panose="020B0604020202020204" pitchFamily="34" charset="0"/>
                <a:ea typeface="Times New Roman" panose="02020603050405020304" pitchFamily="18" charset="0"/>
                <a:cs typeface="Arial" panose="020B0604020202020204" pitchFamily="34" charset="0"/>
              </a:rPr>
              <a:t>1</a:t>
            </a:r>
            <a:r>
              <a:rPr lang="ro-RO" sz="3600" b="1" cap="all" dirty="0">
                <a:effectLst/>
                <a:latin typeface="Arial" panose="020B0604020202020204" pitchFamily="34" charset="0"/>
                <a:ea typeface="Times New Roman" panose="02020603050405020304" pitchFamily="18" charset="0"/>
                <a:cs typeface="Arial" panose="020B0604020202020204" pitchFamily="34" charset="0"/>
              </a:rPr>
              <a:t>, COSTACHE </a:t>
            </a:r>
            <a:r>
              <a:rPr lang="ro-RO" sz="3600" b="1" dirty="0">
                <a:effectLst/>
                <a:latin typeface="Arial" panose="020B0604020202020204" pitchFamily="34" charset="0"/>
                <a:ea typeface="Times New Roman" panose="02020603050405020304" pitchFamily="18" charset="0"/>
                <a:cs typeface="Arial" panose="020B0604020202020204" pitchFamily="34" charset="0"/>
              </a:rPr>
              <a:t>Mioara</a:t>
            </a:r>
            <a:r>
              <a:rPr lang="ro-RO" sz="3600" b="1"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r">
              <a:buNone/>
            </a:pPr>
            <a:r>
              <a:rPr lang="ro-RO" sz="3600" b="1" cap="all"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buNone/>
            </a:pPr>
            <a:r>
              <a:rPr lang="ro-RO" sz="1800" baseline="30000" dirty="0">
                <a:effectLst/>
                <a:latin typeface="Cambria" panose="02040503050406030204" pitchFamily="18" charset="0"/>
                <a:ea typeface="Times New Roman" panose="02020603050405020304" pitchFamily="18" charset="0"/>
                <a:cs typeface="Times New Roman" panose="02020603050405020304" pitchFamily="18" charset="0"/>
              </a:rPr>
              <a:t>1</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Institute of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Research</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and</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Development</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for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Aquatic</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Ecology</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Fishing</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and</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Aquaculture</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buNone/>
            </a:pP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Portului Street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no</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54, 800201, Galati, Romania, 54 Portului Street, Galati, Romania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buNone/>
            </a:pPr>
            <a:r>
              <a:rPr lang="ro-RO" sz="1800" baseline="30000" dirty="0">
                <a:effectLst/>
                <a:latin typeface="Cambria" panose="02040503050406030204" pitchFamily="18" charset="0"/>
                <a:ea typeface="Times New Roman" panose="02020603050405020304" pitchFamily="18" charset="0"/>
                <a:cs typeface="Times New Roman" panose="02020603050405020304" pitchFamily="18" charset="0"/>
              </a:rPr>
              <a:t>2</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Faculty of Engineering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and</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Agronomy</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in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Braila</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Dunarea</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de Jos” University of Galati,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buNone/>
            </a:pP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Calea Călărașilor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no</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29, 810017, Brăila, Romania</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buNone/>
            </a:pPr>
            <a:r>
              <a:rPr lang="ro-RO" sz="1800" baseline="30000" dirty="0">
                <a:effectLst/>
                <a:latin typeface="Cambria" panose="02040503050406030204" pitchFamily="18" charset="0"/>
                <a:ea typeface="Times New Roman" panose="02020603050405020304" pitchFamily="18" charset="0"/>
                <a:cs typeface="Times New Roman" panose="02020603050405020304" pitchFamily="18" charset="0"/>
              </a:rPr>
              <a:t>3</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Fish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Culture</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Research</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and</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Development</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Station</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of Nucet, 549 Principala Street,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buNone/>
            </a:pP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137335, Nucet,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Dambovita</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ro-RO" sz="1800" dirty="0" err="1">
                <a:effectLst/>
                <a:latin typeface="Cambria" panose="02040503050406030204" pitchFamily="18" charset="0"/>
                <a:ea typeface="Times New Roman" panose="02020603050405020304" pitchFamily="18" charset="0"/>
                <a:cs typeface="Times New Roman" panose="02020603050405020304" pitchFamily="18" charset="0"/>
              </a:rPr>
              <a:t>County</a:t>
            </a:r>
            <a:r>
              <a:rPr lang="ro-RO" sz="1800" dirty="0">
                <a:effectLst/>
                <a:latin typeface="Cambria" panose="02040503050406030204" pitchFamily="18" charset="0"/>
                <a:ea typeface="Times New Roman" panose="02020603050405020304" pitchFamily="18" charset="0"/>
                <a:cs typeface="Times New Roman" panose="02020603050405020304" pitchFamily="18" charset="0"/>
              </a:rPr>
              <a:t>, Romania</a:t>
            </a:r>
            <a:r>
              <a:rPr lang="ro-RO" sz="36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endParaRPr lang="ro-RO" sz="3600" b="1" i="1" dirty="0">
              <a:latin typeface="Arial" charset="0"/>
              <a:ea typeface="Arial" charset="0"/>
              <a:cs typeface="Arial" charset="0"/>
            </a:endParaRPr>
          </a:p>
          <a:p>
            <a:pPr algn="r"/>
            <a:endParaRPr lang="ro-RO" sz="3600" b="1" i="1" dirty="0">
              <a:latin typeface="Arial" charset="0"/>
              <a:ea typeface="Arial" charset="0"/>
              <a:cs typeface="Arial" charset="0"/>
            </a:endParaRPr>
          </a:p>
        </p:txBody>
      </p:sp>
      <p:sp>
        <p:nvSpPr>
          <p:cNvPr id="20" name="TextBox 19"/>
          <p:cNvSpPr txBox="1"/>
          <p:nvPr/>
        </p:nvSpPr>
        <p:spPr>
          <a:xfrm>
            <a:off x="1746653" y="12293023"/>
            <a:ext cx="28802043" cy="2677656"/>
          </a:xfrm>
          <a:prstGeom prst="rect">
            <a:avLst/>
          </a:prstGeom>
          <a:noFill/>
        </p:spPr>
        <p:txBody>
          <a:bodyPr wrap="square" rtlCol="0">
            <a:spAutoFit/>
          </a:bodyPr>
          <a:lstStyle/>
          <a:p>
            <a:r>
              <a:rPr lang="ro-RO" sz="4000" b="1" dirty="0">
                <a:latin typeface="Arial" charset="0"/>
                <a:ea typeface="Arial" charset="0"/>
                <a:cs typeface="Arial" charset="0"/>
              </a:rPr>
              <a:t>INTRODUCTION:</a:t>
            </a:r>
            <a:r>
              <a:rPr lang="en-US" sz="4000" b="1" dirty="0">
                <a:latin typeface="Arial" charset="0"/>
                <a:ea typeface="Arial" charset="0"/>
                <a:cs typeface="Arial" charset="0"/>
              </a:rPr>
              <a:t> </a:t>
            </a:r>
            <a:endParaRPr lang="ro-RO" sz="4000" b="1" dirty="0">
              <a:latin typeface="Arial" charset="0"/>
              <a:ea typeface="Arial" charset="0"/>
              <a:cs typeface="Arial" charset="0"/>
            </a:endParaRPr>
          </a:p>
          <a:p>
            <a:pPr algn="just"/>
            <a:r>
              <a:rPr lang="ro-RO" sz="3200" b="1" dirty="0">
                <a:latin typeface="Arial" charset="0"/>
                <a:ea typeface="Arial" charset="0"/>
                <a:cs typeface="Arial" charset="0"/>
              </a:rPr>
              <a:t>       </a:t>
            </a:r>
            <a:r>
              <a:rPr lang="en-US" sz="3200" b="1" dirty="0">
                <a:latin typeface="Arial" charset="0"/>
                <a:ea typeface="Arial" charset="0"/>
                <a:cs typeface="Arial" charset="0"/>
              </a:rPr>
              <a:t>Climate change affects aquatic ecosystems locally and globally, influencing the physiological functions of organisms</a:t>
            </a:r>
            <a:r>
              <a:rPr lang="ro-RO" sz="3200" b="1" dirty="0">
                <a:latin typeface="Arial" charset="0"/>
                <a:ea typeface="Arial" charset="0"/>
                <a:cs typeface="Arial" charset="0"/>
              </a:rPr>
              <a:t> - </a:t>
            </a:r>
            <a:r>
              <a:rPr lang="en-US" sz="3200" b="1" dirty="0">
                <a:latin typeface="Arial" charset="0"/>
                <a:ea typeface="Arial" charset="0"/>
                <a:cs typeface="Arial" charset="0"/>
              </a:rPr>
              <a:t>such as nutrition, reproduction, and locomotion</a:t>
            </a:r>
            <a:r>
              <a:rPr lang="ro-RO" sz="3200" b="1" dirty="0">
                <a:latin typeface="Arial" charset="0"/>
                <a:ea typeface="Arial" charset="0"/>
                <a:cs typeface="Arial" charset="0"/>
              </a:rPr>
              <a:t> - </a:t>
            </a:r>
            <a:r>
              <a:rPr lang="en-US" sz="3200" b="1" dirty="0">
                <a:latin typeface="Arial" charset="0"/>
                <a:ea typeface="Arial" charset="0"/>
                <a:cs typeface="Arial" charset="0"/>
              </a:rPr>
              <a:t>and altering their productivity, structure, and composition. The study analyzes the </a:t>
            </a:r>
            <a:r>
              <a:rPr lang="ro-RO" sz="3200" b="1" dirty="0" err="1">
                <a:latin typeface="Arial" charset="0"/>
                <a:ea typeface="Arial" charset="0"/>
                <a:cs typeface="Arial" charset="0"/>
              </a:rPr>
              <a:t>influence</a:t>
            </a:r>
            <a:r>
              <a:rPr lang="en-US" sz="3200" b="1" dirty="0">
                <a:latin typeface="Arial" charset="0"/>
                <a:ea typeface="Arial" charset="0"/>
                <a:cs typeface="Arial" charset="0"/>
              </a:rPr>
              <a:t> of these climate changes on fish production and the sustainability of aquaculture technologies, using the fish farm of the “</a:t>
            </a:r>
            <a:r>
              <a:rPr lang="en-US" sz="3200" b="1" dirty="0" err="1">
                <a:latin typeface="Arial" charset="0"/>
                <a:ea typeface="Arial" charset="0"/>
                <a:cs typeface="Arial" charset="0"/>
              </a:rPr>
              <a:t>Brateș</a:t>
            </a:r>
            <a:r>
              <a:rPr lang="en-US" sz="3200" b="1" dirty="0">
                <a:latin typeface="Arial" charset="0"/>
                <a:ea typeface="Arial" charset="0"/>
                <a:cs typeface="Arial" charset="0"/>
              </a:rPr>
              <a:t>” Experimental Laboratory for </a:t>
            </a:r>
            <a:r>
              <a:rPr lang="en-US" sz="3200" b="1" dirty="0" err="1">
                <a:latin typeface="Arial" charset="0"/>
                <a:ea typeface="Arial" charset="0"/>
                <a:cs typeface="Arial" charset="0"/>
              </a:rPr>
              <a:t>Agro</a:t>
            </a:r>
            <a:r>
              <a:rPr lang="en-US" sz="3200" b="1" dirty="0">
                <a:latin typeface="Arial" charset="0"/>
                <a:ea typeface="Arial" charset="0"/>
                <a:cs typeface="Arial" charset="0"/>
              </a:rPr>
              <a:t>-Fisheries Research in </a:t>
            </a:r>
            <a:r>
              <a:rPr lang="en-US" sz="3200" b="1" dirty="0" err="1">
                <a:latin typeface="Arial" charset="0"/>
                <a:ea typeface="Arial" charset="0"/>
                <a:cs typeface="Arial" charset="0"/>
              </a:rPr>
              <a:t>Galați</a:t>
            </a:r>
            <a:r>
              <a:rPr lang="en-US" sz="3200" b="1" dirty="0">
                <a:latin typeface="Arial" charset="0"/>
                <a:ea typeface="Arial" charset="0"/>
                <a:cs typeface="Arial" charset="0"/>
              </a:rPr>
              <a:t> as a case study.</a:t>
            </a:r>
            <a:endParaRPr lang="ro-RO" sz="3200" b="1" dirty="0">
              <a:latin typeface="Arial" charset="0"/>
              <a:ea typeface="Arial" charset="0"/>
              <a:cs typeface="Arial" charset="0"/>
            </a:endParaRPr>
          </a:p>
        </p:txBody>
      </p:sp>
      <p:sp>
        <p:nvSpPr>
          <p:cNvPr id="21" name="TextBox 20"/>
          <p:cNvSpPr txBox="1"/>
          <p:nvPr/>
        </p:nvSpPr>
        <p:spPr>
          <a:xfrm>
            <a:off x="1771854" y="15680286"/>
            <a:ext cx="28776842" cy="7540526"/>
          </a:xfrm>
          <a:prstGeom prst="rect">
            <a:avLst/>
          </a:prstGeom>
          <a:noFill/>
        </p:spPr>
        <p:txBody>
          <a:bodyPr wrap="square" rtlCol="0">
            <a:spAutoFit/>
          </a:bodyPr>
          <a:lstStyle/>
          <a:p>
            <a:r>
              <a:rPr lang="ro-RO" sz="4000" b="1" dirty="0">
                <a:latin typeface="Arial" charset="0"/>
                <a:ea typeface="Arial" charset="0"/>
                <a:cs typeface="Arial" charset="0"/>
              </a:rPr>
              <a:t>MATERIAL ŞI METHODS</a:t>
            </a:r>
          </a:p>
          <a:p>
            <a:pPr algn="just"/>
            <a:r>
              <a:rPr lang="ro-RO" sz="3200" b="1" dirty="0">
                <a:latin typeface="Arial" charset="0"/>
                <a:ea typeface="Arial" charset="0"/>
                <a:cs typeface="Arial" charset="0"/>
              </a:rPr>
              <a:t>       </a:t>
            </a:r>
            <a:r>
              <a:rPr lang="en-US" sz="3200" b="1" dirty="0">
                <a:latin typeface="Arial" charset="0"/>
                <a:ea typeface="Arial" charset="0"/>
                <a:cs typeface="Arial" charset="0"/>
              </a:rPr>
              <a:t>The </a:t>
            </a:r>
            <a:r>
              <a:rPr lang="en-US" sz="3200" b="1" dirty="0" err="1">
                <a:latin typeface="Arial" charset="0"/>
                <a:ea typeface="Arial" charset="0"/>
                <a:cs typeface="Arial" charset="0"/>
              </a:rPr>
              <a:t>Brateș</a:t>
            </a:r>
            <a:r>
              <a:rPr lang="en-US" sz="3200" b="1" dirty="0">
                <a:latin typeface="Arial" charset="0"/>
                <a:ea typeface="Arial" charset="0"/>
                <a:cs typeface="Arial" charset="0"/>
              </a:rPr>
              <a:t> Fish Farm, part of the </a:t>
            </a:r>
            <a:r>
              <a:rPr lang="en-US" sz="3200" b="1" dirty="0" err="1">
                <a:latin typeface="Arial" charset="0"/>
                <a:ea typeface="Arial" charset="0"/>
                <a:cs typeface="Arial" charset="0"/>
              </a:rPr>
              <a:t>Brateș</a:t>
            </a:r>
            <a:r>
              <a:rPr lang="en-US" sz="3200" b="1" dirty="0">
                <a:latin typeface="Arial" charset="0"/>
                <a:ea typeface="Arial" charset="0"/>
                <a:cs typeface="Arial" charset="0"/>
              </a:rPr>
              <a:t> Experimental Laboratory for Agricultural and Fisheries Research, is located in the Prut River basin.  The facility has a total area of 321.51 ha, of which: - water surface area: 292 ha - built-up area: 2,337 m². The laboratory conducts research and implements specific aquaculture technologies and produces fish material with superior </a:t>
            </a:r>
            <a:r>
              <a:rPr lang="en-US" sz="3200" b="1" dirty="0" err="1">
                <a:latin typeface="Arial" charset="0"/>
                <a:ea typeface="Arial" charset="0"/>
                <a:cs typeface="Arial" charset="0"/>
              </a:rPr>
              <a:t>bioproductive</a:t>
            </a:r>
            <a:r>
              <a:rPr lang="ro-RO" sz="3200" b="1" dirty="0">
                <a:latin typeface="Arial" charset="0"/>
                <a:ea typeface="Arial" charset="0"/>
                <a:cs typeface="Arial" charset="0"/>
              </a:rPr>
              <a:t> </a:t>
            </a:r>
            <a:r>
              <a:rPr lang="en-US" sz="3200" b="1" dirty="0">
                <a:latin typeface="Arial" charset="0"/>
                <a:ea typeface="Arial" charset="0"/>
                <a:cs typeface="Arial" charset="0"/>
              </a:rPr>
              <a:t>performance.</a:t>
            </a:r>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endParaRPr lang="ro-RO" sz="3200" b="1" dirty="0">
              <a:latin typeface="Arial" charset="0"/>
              <a:ea typeface="Arial" charset="0"/>
              <a:cs typeface="Arial" charset="0"/>
            </a:endParaRPr>
          </a:p>
          <a:p>
            <a:pPr algn="just"/>
            <a:r>
              <a:rPr lang="ro-RO" sz="2800" b="1" dirty="0">
                <a:latin typeface="Arial" charset="0"/>
                <a:ea typeface="Arial" charset="0"/>
                <a:cs typeface="Arial" charset="0"/>
              </a:rPr>
              <a:t>                                                                      </a:t>
            </a:r>
            <a:r>
              <a:rPr lang="en-US" sz="2400" b="1" dirty="0">
                <a:latin typeface="Arial" charset="0"/>
                <a:ea typeface="Arial" charset="0"/>
                <a:cs typeface="Arial" charset="0"/>
              </a:rPr>
              <a:t>Experimental Laboratory for </a:t>
            </a:r>
            <a:r>
              <a:rPr lang="en-US" sz="2400" b="1" dirty="0" err="1">
                <a:latin typeface="Arial" charset="0"/>
                <a:ea typeface="Arial" charset="0"/>
                <a:cs typeface="Arial" charset="0"/>
              </a:rPr>
              <a:t>Agro</a:t>
            </a:r>
            <a:r>
              <a:rPr lang="en-US" sz="2400" b="1" dirty="0">
                <a:latin typeface="Arial" charset="0"/>
                <a:ea typeface="Arial" charset="0"/>
                <a:cs typeface="Arial" charset="0"/>
              </a:rPr>
              <a:t>-Fisheries Research </a:t>
            </a:r>
            <a:r>
              <a:rPr lang="en-US" sz="2400" b="1" dirty="0" err="1">
                <a:latin typeface="Arial" charset="0"/>
                <a:ea typeface="Arial" charset="0"/>
                <a:cs typeface="Arial" charset="0"/>
              </a:rPr>
              <a:t>Brateș</a:t>
            </a:r>
            <a:r>
              <a:rPr lang="ro-RO" sz="2400" b="1" dirty="0">
                <a:latin typeface="Arial" charset="0"/>
                <a:ea typeface="Arial" charset="0"/>
                <a:cs typeface="Arial" charset="0"/>
              </a:rPr>
              <a:t> </a:t>
            </a:r>
            <a:r>
              <a:rPr lang="en-US" sz="2400" b="1" dirty="0">
                <a:latin typeface="Arial" charset="0"/>
                <a:ea typeface="Arial" charset="0"/>
                <a:cs typeface="Arial" charset="0"/>
              </a:rPr>
              <a:t> </a:t>
            </a:r>
            <a:r>
              <a:rPr lang="fr-FR" sz="2400" b="1" dirty="0">
                <a:latin typeface="Arial" charset="0"/>
                <a:ea typeface="Arial" charset="0"/>
                <a:cs typeface="Arial" charset="0"/>
              </a:rPr>
              <a:t>(S</a:t>
            </a:r>
            <a:r>
              <a:rPr lang="ro-RO" sz="2400" b="1" dirty="0" err="1">
                <a:latin typeface="Arial" charset="0"/>
                <a:ea typeface="Arial" charset="0"/>
                <a:cs typeface="Arial" charset="0"/>
              </a:rPr>
              <a:t>ource</a:t>
            </a:r>
            <a:r>
              <a:rPr lang="fr-FR" sz="2400" b="1" dirty="0">
                <a:latin typeface="Arial" charset="0"/>
                <a:ea typeface="Arial" charset="0"/>
                <a:cs typeface="Arial" charset="0"/>
              </a:rPr>
              <a:t>: </a:t>
            </a:r>
            <a:r>
              <a:rPr lang="fr-FR" sz="2400" b="1" dirty="0">
                <a:solidFill>
                  <a:srgbClr val="0070C0"/>
                </a:solidFill>
                <a:latin typeface="Arial" charset="0"/>
                <a:ea typeface="Arial" charset="0"/>
                <a:cs typeface="Arial" charset="0"/>
              </a:rPr>
              <a:t>www.google.ro/maps</a:t>
            </a:r>
            <a:r>
              <a:rPr lang="fr-FR" sz="2400" b="1" dirty="0">
                <a:latin typeface="Arial" charset="0"/>
                <a:ea typeface="Arial" charset="0"/>
                <a:cs typeface="Arial" charset="0"/>
              </a:rPr>
              <a:t>)</a:t>
            </a:r>
            <a:endParaRPr lang="ro-RO" sz="2400" b="1" dirty="0">
              <a:latin typeface="Arial" charset="0"/>
              <a:ea typeface="Arial" charset="0"/>
              <a:cs typeface="Arial" charset="0"/>
            </a:endParaRPr>
          </a:p>
        </p:txBody>
      </p:sp>
      <p:sp>
        <p:nvSpPr>
          <p:cNvPr id="22" name="TextBox 21"/>
          <p:cNvSpPr txBox="1"/>
          <p:nvPr/>
        </p:nvSpPr>
        <p:spPr>
          <a:xfrm>
            <a:off x="2069432" y="23245045"/>
            <a:ext cx="28359197" cy="12895838"/>
          </a:xfrm>
          <a:prstGeom prst="rect">
            <a:avLst/>
          </a:prstGeom>
          <a:noFill/>
        </p:spPr>
        <p:txBody>
          <a:bodyPr wrap="square" rtlCol="0">
            <a:spAutoFit/>
          </a:bodyPr>
          <a:lstStyle/>
          <a:p>
            <a:r>
              <a:rPr lang="ro-RO" sz="3600" b="1" dirty="0">
                <a:latin typeface="Arial" charset="0"/>
                <a:ea typeface="Arial" charset="0"/>
                <a:cs typeface="Arial" charset="0"/>
              </a:rPr>
              <a:t>RESULTS AND DISCUSSIONS </a:t>
            </a:r>
          </a:p>
          <a:p>
            <a:r>
              <a:rPr lang="ro-RO" sz="3200" b="1" dirty="0">
                <a:latin typeface="Arial" charset="0"/>
                <a:ea typeface="Arial" charset="0"/>
                <a:cs typeface="Arial" charset="0"/>
              </a:rPr>
              <a:t>       </a:t>
            </a:r>
            <a:r>
              <a:rPr lang="en-US" sz="3200" b="1" dirty="0">
                <a:latin typeface="Arial" charset="0"/>
                <a:ea typeface="Arial" charset="0"/>
                <a:cs typeface="Arial" charset="0"/>
              </a:rPr>
              <a:t> In 2024, the growth of carp juveniles reared in polyculture with Asian cyprinids during the first summer was affected by high temperatures during the summer months (July</a:t>
            </a:r>
            <a:r>
              <a:rPr lang="ro-RO" sz="3200" b="1" dirty="0">
                <a:latin typeface="Arial" charset="0"/>
                <a:ea typeface="Arial" charset="0"/>
                <a:cs typeface="Arial" charset="0"/>
              </a:rPr>
              <a:t> </a:t>
            </a:r>
            <a:r>
              <a:rPr lang="ro-RO" sz="3200" b="1" dirty="0" err="1">
                <a:latin typeface="Arial" charset="0"/>
                <a:ea typeface="Arial" charset="0"/>
                <a:cs typeface="Arial" charset="0"/>
              </a:rPr>
              <a:t>and</a:t>
            </a:r>
            <a:r>
              <a:rPr lang="ro-RO" sz="3200" b="1" dirty="0">
                <a:latin typeface="Arial" charset="0"/>
                <a:ea typeface="Arial" charset="0"/>
                <a:cs typeface="Arial" charset="0"/>
              </a:rPr>
              <a:t> </a:t>
            </a:r>
            <a:r>
              <a:rPr lang="en-US" sz="3200" b="1" dirty="0">
                <a:latin typeface="Arial" charset="0"/>
                <a:ea typeface="Arial" charset="0"/>
                <a:cs typeface="Arial" charset="0"/>
              </a:rPr>
              <a:t>August), which caused significant losses in productivity.</a:t>
            </a:r>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2000" b="1" dirty="0">
              <a:latin typeface="Arial" charset="0"/>
              <a:ea typeface="Arial" charset="0"/>
              <a:cs typeface="Arial" charset="0"/>
            </a:endParaRPr>
          </a:p>
          <a:p>
            <a:r>
              <a:rPr lang="ro-RO" sz="2000" b="1" dirty="0">
                <a:latin typeface="Arial" charset="0"/>
                <a:ea typeface="Arial" charset="0"/>
                <a:cs typeface="Arial" charset="0"/>
              </a:rPr>
              <a:t>     </a:t>
            </a:r>
          </a:p>
          <a:p>
            <a:r>
              <a:rPr lang="ro-RO" sz="2000" b="1" dirty="0">
                <a:latin typeface="Arial" charset="0"/>
                <a:ea typeface="Arial" charset="0"/>
                <a:cs typeface="Arial" charset="0"/>
              </a:rPr>
              <a:t>   </a:t>
            </a:r>
            <a:r>
              <a:rPr lang="en-US" sz="2000" b="1" dirty="0">
                <a:latin typeface="Arial" charset="0"/>
                <a:ea typeface="Arial" charset="0"/>
                <a:cs typeface="Arial" charset="0"/>
              </a:rPr>
              <a:t>The production of juveniles in the first summer (kg/ha)</a:t>
            </a:r>
            <a:r>
              <a:rPr lang="ro-RO" sz="2000" b="1" dirty="0">
                <a:latin typeface="Arial" charset="0"/>
                <a:ea typeface="Arial" charset="0"/>
                <a:cs typeface="Arial" charset="0"/>
              </a:rPr>
              <a:t>                              </a:t>
            </a:r>
            <a:r>
              <a:rPr lang="ro-RO" sz="2000" b="1" dirty="0" err="1">
                <a:latin typeface="Arial" charset="0"/>
                <a:ea typeface="Arial" charset="0"/>
                <a:cs typeface="Arial" charset="0"/>
              </a:rPr>
              <a:t>Production</a:t>
            </a:r>
            <a:r>
              <a:rPr lang="ro-RO" sz="2000" b="1" dirty="0">
                <a:latin typeface="Arial" charset="0"/>
                <a:ea typeface="Arial" charset="0"/>
                <a:cs typeface="Arial" charset="0"/>
              </a:rPr>
              <a:t> as a </a:t>
            </a:r>
            <a:r>
              <a:rPr lang="ro-RO" sz="2000" b="1" dirty="0" err="1">
                <a:latin typeface="Arial" charset="0"/>
                <a:ea typeface="Arial" charset="0"/>
                <a:cs typeface="Arial" charset="0"/>
              </a:rPr>
              <a:t>percentage</a:t>
            </a:r>
            <a:r>
              <a:rPr lang="ro-RO" sz="2000" b="1" dirty="0">
                <a:latin typeface="Arial" charset="0"/>
                <a:ea typeface="Arial" charset="0"/>
                <a:cs typeface="Arial" charset="0"/>
              </a:rPr>
              <a:t> (%)                                                </a:t>
            </a:r>
            <a:r>
              <a:rPr lang="en-US" sz="2000" b="1" dirty="0">
                <a:latin typeface="Arial" charset="0"/>
                <a:ea typeface="Arial" charset="0"/>
                <a:cs typeface="Arial" charset="0"/>
              </a:rPr>
              <a:t>Losses due to fish-eating birds (kg)</a:t>
            </a:r>
            <a:r>
              <a:rPr lang="ro-RO" sz="2000" b="1" dirty="0">
                <a:latin typeface="Arial" charset="0"/>
                <a:ea typeface="Arial" charset="0"/>
                <a:cs typeface="Arial" charset="0"/>
              </a:rPr>
              <a:t>             </a:t>
            </a:r>
            <a:r>
              <a:rPr lang="en-US" sz="2000" b="1" dirty="0">
                <a:latin typeface="Arial" charset="0"/>
                <a:ea typeface="Arial" charset="0"/>
                <a:cs typeface="Arial" charset="0"/>
              </a:rPr>
              <a:t>Average production in ponds covered with netting</a:t>
            </a:r>
            <a:r>
              <a:rPr lang="ro-RO" sz="2000" b="1" dirty="0">
                <a:latin typeface="Arial" charset="0"/>
                <a:ea typeface="Arial" charset="0"/>
                <a:cs typeface="Arial" charset="0"/>
              </a:rPr>
              <a:t> (kg/ha)</a:t>
            </a:r>
          </a:p>
          <a:p>
            <a:pPr algn="just"/>
            <a:endParaRPr lang="ro-RO" sz="3200" b="1" dirty="0">
              <a:latin typeface="Arial" charset="0"/>
              <a:ea typeface="Arial" charset="0"/>
              <a:cs typeface="Arial" charset="0"/>
            </a:endParaRPr>
          </a:p>
          <a:p>
            <a:pPr algn="just"/>
            <a:r>
              <a:rPr lang="ro-RO" sz="3200" b="1" dirty="0">
                <a:latin typeface="Arial" charset="0"/>
                <a:ea typeface="Arial" charset="0"/>
                <a:cs typeface="Arial" charset="0"/>
              </a:rPr>
              <a:t>       </a:t>
            </a:r>
            <a:r>
              <a:rPr lang="en-US" sz="3200" b="1" dirty="0">
                <a:latin typeface="Arial" charset="0"/>
                <a:ea typeface="Arial" charset="0"/>
                <a:cs typeface="Arial" charset="0"/>
              </a:rPr>
              <a:t>The direct consequence of the temperature increase was a slower growth rate and a reduction in the maximum size achieved by the fish. In addition, the fish’s feeding behavior was affected; they became less active during periods of high temperatures and showed a refusal to feed. Both adult (remote and broods</a:t>
            </a:r>
            <a:r>
              <a:rPr lang="ro-RO" sz="3200" b="1" dirty="0">
                <a:latin typeface="Arial" charset="0"/>
                <a:ea typeface="Arial" charset="0"/>
                <a:cs typeface="Arial" charset="0"/>
              </a:rPr>
              <a:t>toc</a:t>
            </a:r>
            <a:r>
              <a:rPr lang="en-US" sz="3200" b="1" dirty="0">
                <a:latin typeface="Arial" charset="0"/>
                <a:ea typeface="Arial" charset="0"/>
                <a:cs typeface="Arial" charset="0"/>
              </a:rPr>
              <a:t>k) carp and juveniles achieved their maximum daily feeding rate at 28</a:t>
            </a:r>
            <a:r>
              <a:rPr lang="ro-RO" sz="3200" b="1" baseline="30000" dirty="0">
                <a:latin typeface="Arial" charset="0"/>
                <a:ea typeface="Arial" charset="0"/>
                <a:cs typeface="Arial" charset="0"/>
              </a:rPr>
              <a:t> 0</a:t>
            </a:r>
            <a:r>
              <a:rPr lang="en-US" sz="3200" b="1" dirty="0">
                <a:latin typeface="Arial" charset="0"/>
                <a:ea typeface="Arial" charset="0"/>
                <a:cs typeface="Arial" charset="0"/>
              </a:rPr>
              <a:t>C, with adult carp consuming the equivalent of 2.84% of their body weight and juveniles reaching 12.06% of their body weight. The feeding rate decreased abruptly at 34</a:t>
            </a:r>
            <a:r>
              <a:rPr lang="ro-RO" sz="3200" b="1" baseline="30000" dirty="0">
                <a:latin typeface="Arial" charset="0"/>
                <a:ea typeface="Arial" charset="0"/>
                <a:cs typeface="Arial" charset="0"/>
              </a:rPr>
              <a:t>0</a:t>
            </a:r>
            <a:r>
              <a:rPr lang="en-US" sz="3200" b="1" dirty="0">
                <a:latin typeface="Arial" charset="0"/>
                <a:ea typeface="Arial" charset="0"/>
                <a:cs typeface="Arial" charset="0"/>
              </a:rPr>
              <a:t>C, with adult carp feeding at a rate of only 0.74% of body weight and juveniles at 9.45%. Exceeding the optimal temperature range for farmed species requires the selection and breeding of biological material with greater tolerance to high temperatures. Further research on improving genetic lines for heat tolerance and disease resistance is essential for the development of fish populations capable of adapting to constantly changing environmental conditions.</a:t>
            </a:r>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a:p>
            <a:endParaRPr lang="ro-RO" sz="3200" b="1" dirty="0">
              <a:latin typeface="Arial" charset="0"/>
              <a:ea typeface="Arial" charset="0"/>
              <a:cs typeface="Arial" charset="0"/>
            </a:endParaRPr>
          </a:p>
        </p:txBody>
      </p:sp>
      <p:sp>
        <p:nvSpPr>
          <p:cNvPr id="23" name="TextBox 22"/>
          <p:cNvSpPr txBox="1"/>
          <p:nvPr/>
        </p:nvSpPr>
        <p:spPr>
          <a:xfrm>
            <a:off x="2026785" y="32845490"/>
            <a:ext cx="28521911" cy="5632311"/>
          </a:xfrm>
          <a:prstGeom prst="rect">
            <a:avLst/>
          </a:prstGeom>
          <a:noFill/>
        </p:spPr>
        <p:txBody>
          <a:bodyPr wrap="square" rtlCol="0">
            <a:spAutoFit/>
          </a:bodyPr>
          <a:lstStyle/>
          <a:p>
            <a:endParaRPr lang="ro-RO" sz="4000" b="1" dirty="0">
              <a:latin typeface="Arial" charset="0"/>
              <a:ea typeface="Arial" charset="0"/>
              <a:cs typeface="Arial" charset="0"/>
            </a:endParaRPr>
          </a:p>
          <a:p>
            <a:r>
              <a:rPr lang="ro-RO" sz="4000" b="1" dirty="0">
                <a:latin typeface="Arial" charset="0"/>
                <a:ea typeface="Arial" charset="0"/>
                <a:cs typeface="Arial" charset="0"/>
              </a:rPr>
              <a:t>CONCLUSIONS</a:t>
            </a:r>
          </a:p>
          <a:p>
            <a:pPr algn="just"/>
            <a:r>
              <a:rPr lang="ro-RO" sz="3200" b="1" dirty="0">
                <a:latin typeface="Arial" charset="0"/>
                <a:ea typeface="Arial" charset="0"/>
                <a:cs typeface="Arial" charset="0"/>
              </a:rPr>
              <a:t>       </a:t>
            </a:r>
            <a:r>
              <a:rPr lang="en-US" sz="3200" b="1" dirty="0">
                <a:latin typeface="Arial" charset="0"/>
                <a:ea typeface="Arial" charset="0"/>
                <a:cs typeface="Arial" charset="0"/>
              </a:rPr>
              <a:t>The extreme weather conditions experienced in 2024 had a major effect on the research and fish farming activities conducted at the Experimental Laboratory for </a:t>
            </a:r>
            <a:r>
              <a:rPr lang="en-US" sz="3200" b="1" dirty="0" err="1">
                <a:latin typeface="Arial" charset="0"/>
                <a:ea typeface="Arial" charset="0"/>
                <a:cs typeface="Arial" charset="0"/>
              </a:rPr>
              <a:t>Agro</a:t>
            </a:r>
            <a:r>
              <a:rPr lang="en-US" sz="3200" b="1" dirty="0">
                <a:latin typeface="Arial" charset="0"/>
                <a:ea typeface="Arial" charset="0"/>
                <a:cs typeface="Arial" charset="0"/>
              </a:rPr>
              <a:t>-Fisheries Research in </a:t>
            </a:r>
            <a:r>
              <a:rPr lang="en-US" sz="3200" b="1" dirty="0" err="1">
                <a:latin typeface="Arial" charset="0"/>
                <a:ea typeface="Arial" charset="0"/>
                <a:cs typeface="Arial" charset="0"/>
              </a:rPr>
              <a:t>Brateș</a:t>
            </a:r>
            <a:r>
              <a:rPr lang="en-US" sz="3200" b="1" dirty="0">
                <a:latin typeface="Arial" charset="0"/>
                <a:ea typeface="Arial" charset="0"/>
                <a:cs typeface="Arial" charset="0"/>
              </a:rPr>
              <a:t>. Consequently, the experiences of 2024 highlight the need to continue research on the adaptation of aquaculture to climate change, and to develop sustainable strategies that will maintain the </a:t>
            </a:r>
            <a:r>
              <a:rPr lang="en-US" sz="3200" b="1" dirty="0" err="1">
                <a:latin typeface="Arial" charset="0"/>
                <a:ea typeface="Arial" charset="0"/>
                <a:cs typeface="Arial" charset="0"/>
              </a:rPr>
              <a:t>bioproductive</a:t>
            </a:r>
            <a:r>
              <a:rPr lang="en-US" sz="3200" b="1" dirty="0">
                <a:latin typeface="Arial" charset="0"/>
                <a:ea typeface="Arial" charset="0"/>
                <a:cs typeface="Arial" charset="0"/>
              </a:rPr>
              <a:t> potential of fish farms and increase the resilience of the </a:t>
            </a:r>
            <a:r>
              <a:rPr lang="en-US" sz="3200" b="1" dirty="0" err="1">
                <a:latin typeface="Arial" charset="0"/>
                <a:ea typeface="Arial" charset="0"/>
                <a:cs typeface="Arial" charset="0"/>
              </a:rPr>
              <a:t>agro</a:t>
            </a:r>
            <a:r>
              <a:rPr lang="en-US" sz="3200" b="1">
                <a:latin typeface="Arial" charset="0"/>
                <a:ea typeface="Arial" charset="0"/>
                <a:cs typeface="Arial" charset="0"/>
              </a:rPr>
              <a:t>-fisheries sector in the face of extreme weather phenomena.</a:t>
            </a:r>
            <a:endParaRPr lang="ro-RO" sz="3200" b="1" dirty="0">
              <a:latin typeface="Arial" charset="0"/>
              <a:ea typeface="Arial" charset="0"/>
              <a:cs typeface="Arial" charset="0"/>
            </a:endParaRPr>
          </a:p>
          <a:p>
            <a:pPr algn="just"/>
            <a:endParaRPr lang="ro-RO" sz="4000" b="1" dirty="0">
              <a:latin typeface="Arial" charset="0"/>
              <a:ea typeface="Arial" charset="0"/>
              <a:cs typeface="Arial" charset="0"/>
            </a:endParaRPr>
          </a:p>
          <a:p>
            <a:pPr algn="just"/>
            <a:endParaRPr lang="ro-RO" sz="4000" b="1" dirty="0">
              <a:latin typeface="Arial" charset="0"/>
              <a:ea typeface="Arial" charset="0"/>
              <a:cs typeface="Arial" charset="0"/>
            </a:endParaRPr>
          </a:p>
          <a:p>
            <a:pPr algn="just"/>
            <a:endParaRPr lang="ro-RO" sz="4000" b="1" dirty="0">
              <a:latin typeface="Arial" charset="0"/>
              <a:ea typeface="Arial" charset="0"/>
              <a:cs typeface="Arial" charset="0"/>
            </a:endParaRPr>
          </a:p>
          <a:p>
            <a:pPr algn="just"/>
            <a:endParaRPr lang="ro-RO" sz="3200" dirty="0">
              <a:latin typeface="Arial" charset="0"/>
              <a:ea typeface="Arial" charset="0"/>
              <a:cs typeface="Arial" charset="0"/>
            </a:endParaRPr>
          </a:p>
        </p:txBody>
      </p:sp>
      <p:cxnSp>
        <p:nvCxnSpPr>
          <p:cNvPr id="24" name="Straight Connector 23"/>
          <p:cNvCxnSpPr/>
          <p:nvPr/>
        </p:nvCxnSpPr>
        <p:spPr>
          <a:xfrm>
            <a:off x="2888" y="5982059"/>
            <a:ext cx="32396400"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88" y="6123345"/>
            <a:ext cx="323964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55475" y="36098345"/>
            <a:ext cx="28359197" cy="2062103"/>
          </a:xfrm>
          <a:prstGeom prst="rect">
            <a:avLst/>
          </a:prstGeom>
          <a:noFill/>
        </p:spPr>
        <p:txBody>
          <a:bodyPr wrap="square" rtlCol="0">
            <a:spAutoFit/>
          </a:bodyPr>
          <a:lstStyle/>
          <a:p>
            <a:r>
              <a:rPr lang="ro-RO" sz="3200" b="1" noProof="1">
                <a:latin typeface="Arial" charset="0"/>
                <a:ea typeface="Arial" charset="0"/>
                <a:cs typeface="Arial" charset="0"/>
              </a:rPr>
              <a:t>REFERENCES </a:t>
            </a:r>
          </a:p>
          <a:p>
            <a:pPr marL="457200" indent="-457200">
              <a:buFont typeface="Arial" panose="020B0604020202020204" pitchFamily="34" charset="0"/>
              <a:buChar char="•"/>
            </a:pPr>
            <a:r>
              <a:rPr lang="ro-RO" sz="3200" b="1" noProof="1">
                <a:latin typeface="Arial" charset="0"/>
                <a:ea typeface="Arial" charset="0"/>
                <a:cs typeface="Arial" charset="0"/>
              </a:rPr>
              <a:t>Collins, M., Knutti, R., Arblaster, J., et al. (2020). Long-term Climate Change: Projections, Commitments and Irreversibility. In: IPCC Climate Change Assessment Report.</a:t>
            </a:r>
          </a:p>
          <a:p>
            <a:pPr marL="457200" indent="-457200">
              <a:buFont typeface="Arial" panose="020B0604020202020204" pitchFamily="34" charset="0"/>
              <a:buChar char="•"/>
            </a:pPr>
            <a:r>
              <a:rPr lang="ro-RO" sz="3200" b="1" noProof="1">
                <a:latin typeface="Arial" charset="0"/>
                <a:ea typeface="Arial" charset="0"/>
                <a:cs typeface="Arial" charset="0"/>
              </a:rPr>
              <a:t>AAC Recommendations for Climate Change Adaptation and Mitigation in Aquaculture, AAC 2023-02, May 2023.</a:t>
            </a:r>
          </a:p>
        </p:txBody>
      </p:sp>
      <p:sp>
        <p:nvSpPr>
          <p:cNvPr id="12" name="TextBox 11"/>
          <p:cNvSpPr txBox="1"/>
          <p:nvPr/>
        </p:nvSpPr>
        <p:spPr>
          <a:xfrm>
            <a:off x="4974336" y="1684421"/>
            <a:ext cx="21945600" cy="4708981"/>
          </a:xfrm>
          <a:prstGeom prst="rect">
            <a:avLst/>
          </a:prstGeom>
          <a:noFill/>
        </p:spPr>
        <p:txBody>
          <a:bodyPr wrap="square" rtlCol="0">
            <a:spAutoFit/>
          </a:bodyPr>
          <a:lstStyle/>
          <a:p>
            <a:pPr algn="ctr"/>
            <a:r>
              <a:rPr lang="en-US" sz="6000" b="1" dirty="0">
                <a:latin typeface="Arial Black" panose="020B0A04020102020204" pitchFamily="34" charset="0"/>
              </a:rPr>
              <a:t>The 5th Edition of the Annual Conference</a:t>
            </a:r>
          </a:p>
          <a:p>
            <a:pPr algn="ctr"/>
            <a:r>
              <a:rPr lang="en-US" sz="6000" b="1" dirty="0">
                <a:latin typeface="Arial Black" panose="020B0A04020102020204" pitchFamily="34" charset="0"/>
              </a:rPr>
              <a:t>“Romanian agricultural and forestry research: achievements and </a:t>
            </a:r>
            <a:r>
              <a:rPr lang="en-US" sz="6000" b="1" dirty="0" err="1">
                <a:latin typeface="Arial Black" panose="020B0A04020102020204" pitchFamily="34" charset="0"/>
              </a:rPr>
              <a:t>prospectives</a:t>
            </a:r>
            <a:r>
              <a:rPr lang="en-US" sz="6000" b="1" dirty="0">
                <a:latin typeface="Arial Black" panose="020B0A04020102020204" pitchFamily="34" charset="0"/>
              </a:rPr>
              <a:t>” </a:t>
            </a:r>
            <a:endParaRPr lang="ro-RO" sz="6000" b="1" dirty="0">
              <a:latin typeface="Arial Black" panose="020B0A04020102020204" pitchFamily="34" charset="0"/>
            </a:endParaRPr>
          </a:p>
          <a:p>
            <a:pPr algn="ctr"/>
            <a:r>
              <a:rPr lang="en-US" sz="6000" b="1" dirty="0">
                <a:latin typeface="Arial Black" panose="020B0A04020102020204" pitchFamily="34" charset="0"/>
              </a:rPr>
              <a:t>May 28, 2026</a:t>
            </a:r>
          </a:p>
          <a:p>
            <a:endParaRPr lang="en-US" sz="6000"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2069432" y="1347537"/>
            <a:ext cx="2904903" cy="4023330"/>
          </a:xfrm>
          <a:prstGeom prst="rect">
            <a:avLst/>
          </a:prstGeom>
          <a:noFill/>
        </p:spPr>
      </p:pic>
      <p:pic>
        <p:nvPicPr>
          <p:cNvPr id="2" name="Imagine 1">
            <a:extLst>
              <a:ext uri="{FF2B5EF4-FFF2-40B4-BE49-F238E27FC236}">
                <a16:creationId xmlns:a16="http://schemas.microsoft.com/office/drawing/2014/main" id="{3A34A03A-77B2-DC61-778C-8B760E477228}"/>
              </a:ext>
            </a:extLst>
          </p:cNvPr>
          <p:cNvPicPr>
            <a:picLocks noChangeAspect="1"/>
          </p:cNvPicPr>
          <p:nvPr/>
        </p:nvPicPr>
        <p:blipFill>
          <a:blip r:embed="rId3"/>
          <a:stretch>
            <a:fillRect/>
          </a:stretch>
        </p:blipFill>
        <p:spPr>
          <a:xfrm>
            <a:off x="26342640" y="919807"/>
            <a:ext cx="4867275" cy="4648200"/>
          </a:xfrm>
          <a:prstGeom prst="rect">
            <a:avLst/>
          </a:prstGeom>
        </p:spPr>
      </p:pic>
      <p:pic>
        <p:nvPicPr>
          <p:cNvPr id="4" name="Picture 3">
            <a:extLst>
              <a:ext uri="{FF2B5EF4-FFF2-40B4-BE49-F238E27FC236}">
                <a16:creationId xmlns:a16="http://schemas.microsoft.com/office/drawing/2014/main" id="{76AC4D39-F47A-7F97-8375-1F2C0D30FFE5}"/>
              </a:ext>
            </a:extLst>
          </p:cNvPr>
          <p:cNvPicPr>
            <a:picLocks noChangeAspect="1"/>
          </p:cNvPicPr>
          <p:nvPr/>
        </p:nvPicPr>
        <p:blipFill>
          <a:blip r:embed="rId4"/>
          <a:stretch>
            <a:fillRect/>
          </a:stretch>
        </p:blipFill>
        <p:spPr>
          <a:xfrm>
            <a:off x="10068837" y="17818148"/>
            <a:ext cx="11010330" cy="4858801"/>
          </a:xfrm>
          <a:prstGeom prst="rect">
            <a:avLst/>
          </a:prstGeom>
        </p:spPr>
      </p:pic>
      <p:pic>
        <p:nvPicPr>
          <p:cNvPr id="6" name="Picture 5">
            <a:extLst>
              <a:ext uri="{FF2B5EF4-FFF2-40B4-BE49-F238E27FC236}">
                <a16:creationId xmlns:a16="http://schemas.microsoft.com/office/drawing/2014/main" id="{7CFA05DF-CF3D-C3E2-4620-8001A8C3A3F7}"/>
              </a:ext>
            </a:extLst>
          </p:cNvPr>
          <p:cNvPicPr>
            <a:picLocks noChangeAspect="1"/>
          </p:cNvPicPr>
          <p:nvPr/>
        </p:nvPicPr>
        <p:blipFill>
          <a:blip r:embed="rId5"/>
          <a:stretch>
            <a:fillRect/>
          </a:stretch>
        </p:blipFill>
        <p:spPr>
          <a:xfrm>
            <a:off x="3011882" y="25073811"/>
            <a:ext cx="5795234" cy="3567557"/>
          </a:xfrm>
          <a:prstGeom prst="rect">
            <a:avLst/>
          </a:prstGeom>
        </p:spPr>
      </p:pic>
      <p:pic>
        <p:nvPicPr>
          <p:cNvPr id="8" name="Picture 7">
            <a:extLst>
              <a:ext uri="{FF2B5EF4-FFF2-40B4-BE49-F238E27FC236}">
                <a16:creationId xmlns:a16="http://schemas.microsoft.com/office/drawing/2014/main" id="{2D477124-A6D8-CC31-B29D-875000C020A3}"/>
              </a:ext>
            </a:extLst>
          </p:cNvPr>
          <p:cNvPicPr>
            <a:picLocks noChangeAspect="1"/>
          </p:cNvPicPr>
          <p:nvPr/>
        </p:nvPicPr>
        <p:blipFill>
          <a:blip r:embed="rId6"/>
          <a:stretch>
            <a:fillRect/>
          </a:stretch>
        </p:blipFill>
        <p:spPr>
          <a:xfrm>
            <a:off x="9767463" y="25131477"/>
            <a:ext cx="5806539" cy="3509891"/>
          </a:xfrm>
          <a:prstGeom prst="rect">
            <a:avLst/>
          </a:prstGeom>
        </p:spPr>
      </p:pic>
      <p:pic>
        <p:nvPicPr>
          <p:cNvPr id="10" name="Picture 9">
            <a:extLst>
              <a:ext uri="{FF2B5EF4-FFF2-40B4-BE49-F238E27FC236}">
                <a16:creationId xmlns:a16="http://schemas.microsoft.com/office/drawing/2014/main" id="{6BA29BC7-DA53-1EF9-CC62-736C035B9661}"/>
              </a:ext>
            </a:extLst>
          </p:cNvPr>
          <p:cNvPicPr>
            <a:picLocks noChangeAspect="1"/>
          </p:cNvPicPr>
          <p:nvPr/>
        </p:nvPicPr>
        <p:blipFill>
          <a:blip r:embed="rId7"/>
          <a:stretch>
            <a:fillRect/>
          </a:stretch>
        </p:blipFill>
        <p:spPr>
          <a:xfrm>
            <a:off x="17071891" y="25131477"/>
            <a:ext cx="5806539" cy="3509890"/>
          </a:xfrm>
          <a:prstGeom prst="rect">
            <a:avLst/>
          </a:prstGeom>
        </p:spPr>
      </p:pic>
      <p:pic>
        <p:nvPicPr>
          <p:cNvPr id="13" name="Picture 12">
            <a:extLst>
              <a:ext uri="{FF2B5EF4-FFF2-40B4-BE49-F238E27FC236}">
                <a16:creationId xmlns:a16="http://schemas.microsoft.com/office/drawing/2014/main" id="{8280E14F-F6FC-F8AD-8E18-8FC2F3BBF25E}"/>
              </a:ext>
            </a:extLst>
          </p:cNvPr>
          <p:cNvPicPr>
            <a:picLocks noChangeAspect="1"/>
          </p:cNvPicPr>
          <p:nvPr/>
        </p:nvPicPr>
        <p:blipFill>
          <a:blip r:embed="rId8"/>
          <a:stretch>
            <a:fillRect/>
          </a:stretch>
        </p:blipFill>
        <p:spPr>
          <a:xfrm>
            <a:off x="24369461" y="25131476"/>
            <a:ext cx="5806539" cy="3509890"/>
          </a:xfrm>
          <a:prstGeom prst="rect">
            <a:avLst/>
          </a:prstGeom>
        </p:spPr>
      </p:pic>
      <p:pic>
        <p:nvPicPr>
          <p:cNvPr id="3" name="Imagine 2">
            <a:extLst>
              <a:ext uri="{FF2B5EF4-FFF2-40B4-BE49-F238E27FC236}">
                <a16:creationId xmlns:a16="http://schemas.microsoft.com/office/drawing/2014/main" id="{FA7AAE32-91F2-1673-327C-498C69DC1CDD}"/>
              </a:ext>
            </a:extLst>
          </p:cNvPr>
          <p:cNvPicPr>
            <a:picLocks noChangeAspect="1"/>
          </p:cNvPicPr>
          <p:nvPr/>
        </p:nvPicPr>
        <p:blipFill>
          <a:blip r:embed="rId9"/>
          <a:stretch>
            <a:fillRect/>
          </a:stretch>
        </p:blipFill>
        <p:spPr>
          <a:xfrm>
            <a:off x="3011882" y="17830399"/>
            <a:ext cx="6384090" cy="5189693"/>
          </a:xfrm>
          <a:prstGeom prst="rect">
            <a:avLst/>
          </a:prstGeom>
        </p:spPr>
      </p:pic>
      <p:pic>
        <p:nvPicPr>
          <p:cNvPr id="5" name="Imagine 4">
            <a:extLst>
              <a:ext uri="{FF2B5EF4-FFF2-40B4-BE49-F238E27FC236}">
                <a16:creationId xmlns:a16="http://schemas.microsoft.com/office/drawing/2014/main" id="{CEE7EE74-3D93-5E0B-7CE2-7177AB3CC410}"/>
              </a:ext>
            </a:extLst>
          </p:cNvPr>
          <p:cNvPicPr>
            <a:picLocks noChangeAspect="1"/>
          </p:cNvPicPr>
          <p:nvPr/>
        </p:nvPicPr>
        <p:blipFill>
          <a:blip r:embed="rId10"/>
          <a:stretch>
            <a:fillRect/>
          </a:stretch>
        </p:blipFill>
        <p:spPr>
          <a:xfrm>
            <a:off x="22621887" y="17381226"/>
            <a:ext cx="6384088" cy="5839586"/>
          </a:xfrm>
          <a:prstGeom prst="rect">
            <a:avLst/>
          </a:prstGeom>
        </p:spPr>
      </p:pic>
    </p:spTree>
    <p:extLst>
      <p:ext uri="{BB962C8B-B14F-4D97-AF65-F5344CB8AC3E}">
        <p14:creationId xmlns:p14="http://schemas.microsoft.com/office/powerpoint/2010/main" val="2260547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1261</TotalTime>
  <Words>1415</Words>
  <Application>Microsoft Office PowerPoint</Application>
  <PresentationFormat>Particularizare</PresentationFormat>
  <Paragraphs>100</Paragraphs>
  <Slides>2</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vt:i4>
      </vt:variant>
    </vt:vector>
  </HeadingPairs>
  <TitlesOfParts>
    <vt:vector size="8" baseType="lpstr">
      <vt:lpstr>Arial</vt:lpstr>
      <vt:lpstr>Arial Black</vt:lpstr>
      <vt:lpstr>Calibri</vt:lpstr>
      <vt:lpstr>Calibri Light</vt:lpstr>
      <vt:lpstr>Cambria</vt:lpstr>
      <vt:lpstr>Office Theme</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Elena Sîrbu</cp:lastModifiedBy>
  <cp:revision>174</cp:revision>
  <cp:lastPrinted>2020-03-30T08:43:16Z</cp:lastPrinted>
  <dcterms:created xsi:type="dcterms:W3CDTF">2015-08-26T05:25:30Z</dcterms:created>
  <dcterms:modified xsi:type="dcterms:W3CDTF">2026-06-16T13:05:51Z</dcterms:modified>
</cp:coreProperties>
</file>